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74" r:id="rId2"/>
    <p:sldMasterId id="2147483687" r:id="rId3"/>
    <p:sldMasterId id="2147483691" r:id="rId4"/>
    <p:sldMasterId id="2147483718" r:id="rId5"/>
  </p:sldMasterIdLst>
  <p:notesMasterIdLst>
    <p:notesMasterId r:id="rId37"/>
  </p:notesMasterIdLst>
  <p:handoutMasterIdLst>
    <p:handoutMasterId r:id="rId38"/>
  </p:handoutMasterIdLst>
  <p:sldIdLst>
    <p:sldId id="409" r:id="rId6"/>
    <p:sldId id="307" r:id="rId7"/>
    <p:sldId id="372" r:id="rId8"/>
    <p:sldId id="410" r:id="rId9"/>
    <p:sldId id="396" r:id="rId10"/>
    <p:sldId id="418" r:id="rId11"/>
    <p:sldId id="411" r:id="rId12"/>
    <p:sldId id="376" r:id="rId13"/>
    <p:sldId id="402" r:id="rId14"/>
    <p:sldId id="387" r:id="rId15"/>
    <p:sldId id="426" r:id="rId16"/>
    <p:sldId id="400" r:id="rId17"/>
    <p:sldId id="355" r:id="rId18"/>
    <p:sldId id="413" r:id="rId19"/>
    <p:sldId id="394" r:id="rId20"/>
    <p:sldId id="412" r:id="rId21"/>
    <p:sldId id="388" r:id="rId22"/>
    <p:sldId id="414" r:id="rId23"/>
    <p:sldId id="334" r:id="rId24"/>
    <p:sldId id="427" r:id="rId25"/>
    <p:sldId id="415" r:id="rId26"/>
    <p:sldId id="304" r:id="rId27"/>
    <p:sldId id="380" r:id="rId28"/>
    <p:sldId id="416" r:id="rId29"/>
    <p:sldId id="417" r:id="rId30"/>
    <p:sldId id="378" r:id="rId31"/>
    <p:sldId id="381" r:id="rId32"/>
    <p:sldId id="382" r:id="rId33"/>
    <p:sldId id="385" r:id="rId34"/>
    <p:sldId id="383" r:id="rId35"/>
    <p:sldId id="384" r:id="rId36"/>
  </p:sldIdLst>
  <p:sldSz cx="9144000" cy="6858000" type="screen4x3"/>
  <p:notesSz cx="6797675" cy="9926638"/>
  <p:defaultTextStyle>
    <a:defPPr>
      <a:defRPr lang="en-US"/>
    </a:defPPr>
    <a:lvl1pPr algn="ctr" rtl="0" fontAlgn="base">
      <a:lnSpc>
        <a:spcPct val="85000"/>
      </a:lnSpc>
      <a:spcBef>
        <a:spcPct val="20000"/>
      </a:spcBef>
      <a:spcAft>
        <a:spcPct val="0"/>
      </a:spcAft>
      <a:defRPr b="1" kern="1200">
        <a:solidFill>
          <a:schemeClr val="tx1"/>
        </a:solidFill>
        <a:latin typeface="Segoe Semibold" pitchFamily="34" charset="0"/>
        <a:ea typeface="+mn-ea"/>
        <a:cs typeface="+mn-cs"/>
      </a:defRPr>
    </a:lvl1pPr>
    <a:lvl2pPr marL="4572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2pPr>
    <a:lvl3pPr marL="9144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3pPr>
    <a:lvl4pPr marL="13716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4pPr>
    <a:lvl5pPr marL="1828800" algn="ctr" rtl="0" fontAlgn="base">
      <a:lnSpc>
        <a:spcPct val="85000"/>
      </a:lnSpc>
      <a:spcBef>
        <a:spcPct val="20000"/>
      </a:spcBef>
      <a:spcAft>
        <a:spcPct val="0"/>
      </a:spcAft>
      <a:defRPr b="1" kern="1200">
        <a:solidFill>
          <a:schemeClr val="tx1"/>
        </a:solidFill>
        <a:latin typeface="Segoe Semibold" pitchFamily="34" charset="0"/>
        <a:ea typeface="+mn-ea"/>
        <a:cs typeface="+mn-cs"/>
      </a:defRPr>
    </a:lvl5pPr>
    <a:lvl6pPr marL="2286000" algn="l" defTabSz="914400" rtl="0" eaLnBrk="1" latinLnBrk="0" hangingPunct="1">
      <a:defRPr b="1" kern="1200">
        <a:solidFill>
          <a:schemeClr val="tx1"/>
        </a:solidFill>
        <a:latin typeface="Segoe Semibold" pitchFamily="34" charset="0"/>
        <a:ea typeface="+mn-ea"/>
        <a:cs typeface="+mn-cs"/>
      </a:defRPr>
    </a:lvl6pPr>
    <a:lvl7pPr marL="2743200" algn="l" defTabSz="914400" rtl="0" eaLnBrk="1" latinLnBrk="0" hangingPunct="1">
      <a:defRPr b="1" kern="1200">
        <a:solidFill>
          <a:schemeClr val="tx1"/>
        </a:solidFill>
        <a:latin typeface="Segoe Semibold" pitchFamily="34" charset="0"/>
        <a:ea typeface="+mn-ea"/>
        <a:cs typeface="+mn-cs"/>
      </a:defRPr>
    </a:lvl7pPr>
    <a:lvl8pPr marL="3200400" algn="l" defTabSz="914400" rtl="0" eaLnBrk="1" latinLnBrk="0" hangingPunct="1">
      <a:defRPr b="1" kern="1200">
        <a:solidFill>
          <a:schemeClr val="tx1"/>
        </a:solidFill>
        <a:latin typeface="Segoe Semibold" pitchFamily="34" charset="0"/>
        <a:ea typeface="+mn-ea"/>
        <a:cs typeface="+mn-cs"/>
      </a:defRPr>
    </a:lvl8pPr>
    <a:lvl9pPr marL="3657600" algn="l" defTabSz="914400" rtl="0" eaLnBrk="1" latinLnBrk="0" hangingPunct="1">
      <a:defRPr b="1" kern="1200">
        <a:solidFill>
          <a:schemeClr val="tx1"/>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C62B0"/>
    <a:srgbClr val="186DB4"/>
    <a:srgbClr val="1E7EAE"/>
    <a:srgbClr val="1D6DAF"/>
    <a:srgbClr val="2A74A2"/>
    <a:srgbClr val="336699"/>
    <a:srgbClr val="006699"/>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4894" autoAdjust="0"/>
  </p:normalViewPr>
  <p:slideViewPr>
    <p:cSldViewPr snapToGrid="0">
      <p:cViewPr>
        <p:scale>
          <a:sx n="66" d="100"/>
          <a:sy n="66" d="100"/>
        </p:scale>
        <p:origin x="-1278" y="-93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vl1pPr>
          </a:lstStyle>
          <a:p>
            <a:endParaRPr lang="en-US" dirty="0"/>
          </a:p>
        </p:txBody>
      </p:sp>
      <p:sp>
        <p:nvSpPr>
          <p:cNvPr id="19459"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latin typeface="Segoe" pitchFamily="34" charset="0"/>
              </a:defRPr>
            </a:lvl1pPr>
          </a:lstStyle>
          <a:p>
            <a:fld id="{8EF0A3E5-4213-4705-B148-A9D24CF64E77}" type="datetime8">
              <a:rPr lang="en-US"/>
              <a:pPr/>
              <a:t>9/16/2008 2:57 PM</a:t>
            </a:fld>
            <a:endParaRPr lang="en-US" dirty="0"/>
          </a:p>
        </p:txBody>
      </p:sp>
      <p:sp>
        <p:nvSpPr>
          <p:cNvPr id="19460" name="Rectangle 4"/>
          <p:cNvSpPr>
            <a:spLocks noGrp="1" noChangeArrowheads="1"/>
          </p:cNvSpPr>
          <p:nvPr>
            <p:ph type="ftr" sz="quarter" idx="2"/>
          </p:nvPr>
        </p:nvSpPr>
        <p:spPr bwMode="auto">
          <a:xfrm>
            <a:off x="0" y="9430306"/>
            <a:ext cx="613049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a:latin typeface="Segoe" pitchFamily="34" charset="0"/>
                <a:cs typeface="Arial" charset="0"/>
              </a:defRPr>
            </a:lvl1pPr>
          </a:lstStyle>
          <a:p>
            <a:r>
              <a:rPr lang="en-US" dirty="0"/>
              <a:t>2006 Microsoft Corporation. All rights reserved.</a:t>
            </a:r>
          </a:p>
          <a:p>
            <a:r>
              <a:rPr lang="en-US" dirty="0"/>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191865" y="9430306"/>
            <a:ext cx="605811"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159F7440-A8FE-442A-8DFA-40DD3DFC08AF}"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a:latin typeface="Times New Roman" pitchFamily="18" charset="0"/>
              </a:defRPr>
            </a:lvl1pPr>
          </a:lstStyle>
          <a:p>
            <a:endParaRPr lang="en-US" dirty="0"/>
          </a:p>
        </p:txBody>
      </p:sp>
      <p:sp>
        <p:nvSpPr>
          <p:cNvPr id="296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latin typeface="Times New Roman" pitchFamily="18" charset="0"/>
              </a:defRPr>
            </a:lvl1pPr>
          </a:lstStyle>
          <a:p>
            <a:fld id="{DFBEFA91-9EA8-49B6-A3D4-60B09643961E}" type="datetime8">
              <a:rPr lang="en-US"/>
              <a:pPr/>
              <a:t>9/16/2008 2:57 PM</a:t>
            </a:fld>
            <a:endParaRPr lang="en-US" dirty="0"/>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1" y="9544049"/>
            <a:ext cx="5617523" cy="3808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a:latin typeface="Segoe" pitchFamily="34" charset="0"/>
                <a:cs typeface="Arial" charset="0"/>
              </a:defRPr>
            </a:lvl1pPr>
          </a:lstStyle>
          <a:p>
            <a:r>
              <a:rPr lang="en-US" dirty="0"/>
              <a:t>©2005 Microsoft Corporation. All rights reserved.</a:t>
            </a:r>
          </a:p>
          <a:p>
            <a:r>
              <a:rPr lang="en-US" dirty="0"/>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34127" y="9428583"/>
            <a:ext cx="126197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latin typeface="Times New Roman" pitchFamily="18" charset="0"/>
              </a:defRPr>
            </a:lvl1pPr>
          </a:lstStyle>
          <a:p>
            <a:fld id="{8943E2FE-3796-4DB3-8284-F1A77FCD2887}" type="slidenum">
              <a:rPr lang="en-US"/>
              <a:pPr/>
              <a:t>‹#›</a:t>
            </a:fld>
            <a:endParaRPr lang="en-US" dirty="0"/>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sym typeface="Wingdings" pitchFamily="2" charset="2"/>
            </a:endParaRPr>
          </a:p>
          <a:p>
            <a:pPr eaLnBrk="1" hangingPunct="1">
              <a:spcBef>
                <a:spcPct val="0"/>
              </a:spcBef>
            </a:pPr>
            <a:endParaRPr lang="en-US" dirty="0" smtClean="0">
              <a:latin typeface="Segoe"/>
            </a:endParaRPr>
          </a:p>
        </p:txBody>
      </p:sp>
      <p:sp>
        <p:nvSpPr>
          <p:cNvPr id="204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167D84D-0497-46FB-AD4E-6CEB4E6D1D52}" type="slidenum">
              <a:rPr lang="en-US"/>
              <a:pPr defTabSz="912813" fontAlgn="base">
                <a:spcBef>
                  <a:spcPct val="0"/>
                </a:spcBef>
                <a:spcAft>
                  <a:spcPct val="0"/>
                </a:spcAft>
                <a:defRPr/>
              </a:pPr>
              <a:t>1</a:t>
            </a:fld>
            <a:endParaRPr lang="en-US" dirty="0"/>
          </a:p>
        </p:txBody>
      </p:sp>
      <p:sp>
        <p:nvSpPr>
          <p:cNvPr id="2048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2048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745736C-2477-4C54-AA6A-A288D21F2800}" type="datetime1">
              <a:rPr lang="en-US"/>
              <a:pPr defTabSz="912813" fontAlgn="base">
                <a:spcBef>
                  <a:spcPct val="0"/>
                </a:spcBef>
                <a:spcAft>
                  <a:spcPct val="0"/>
                </a:spcAft>
                <a:defRPr/>
              </a:pPr>
              <a:t>9/16/2008</a:t>
            </a:fld>
            <a:endParaRPr lang="en-US" dirty="0"/>
          </a:p>
        </p:txBody>
      </p:sp>
      <p:sp>
        <p:nvSpPr>
          <p:cNvPr id="2048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lvl="2"/>
            <a:endParaRPr lang="da-DK" sz="1200" dirty="0" smtClean="0"/>
          </a:p>
        </p:txBody>
      </p:sp>
      <p:sp>
        <p:nvSpPr>
          <p:cNvPr id="26628" name="Slide Number Placeholder 3"/>
          <p:cNvSpPr>
            <a:spLocks noGrp="1"/>
          </p:cNvSpPr>
          <p:nvPr>
            <p:ph type="sldNum" sz="quarter" idx="5"/>
          </p:nvPr>
        </p:nvSpPr>
        <p:spPr>
          <a:noFill/>
          <a:ln>
            <a:headEnd/>
            <a:tailEnd/>
          </a:ln>
        </p:spPr>
        <p:txBody>
          <a:bodyPr/>
          <a:lstStyle/>
          <a:p>
            <a:fld id="{F23A2087-E7C6-4603-83D9-9C2D5360A251}" type="slidenum">
              <a:rPr lang="da-DK"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lvl="2"/>
            <a:endParaRPr lang="da-DK" sz="1200" dirty="0" smtClean="0"/>
          </a:p>
        </p:txBody>
      </p:sp>
      <p:sp>
        <p:nvSpPr>
          <p:cNvPr id="26628" name="Slide Number Placeholder 3"/>
          <p:cNvSpPr>
            <a:spLocks noGrp="1"/>
          </p:cNvSpPr>
          <p:nvPr>
            <p:ph type="sldNum" sz="quarter" idx="5"/>
          </p:nvPr>
        </p:nvSpPr>
        <p:spPr>
          <a:noFill/>
          <a:ln>
            <a:headEnd/>
            <a:tailEnd/>
          </a:ln>
        </p:spPr>
        <p:txBody>
          <a:bodyPr/>
          <a:lstStyle/>
          <a:p>
            <a:fld id="{F23A2087-E7C6-4603-83D9-9C2D5360A251}" type="slidenum">
              <a:rPr lang="da-DK"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baseline="0" dirty="0" smtClean="0"/>
          </a:p>
          <a:p>
            <a:pPr>
              <a:spcBef>
                <a:spcPct val="0"/>
              </a:spcBef>
            </a:pPr>
            <a:endParaRPr lang="en-US" baseline="0"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aseline="0" dirty="0" smtClean="0"/>
              <a:t>Add graph</a:t>
            </a:r>
          </a:p>
          <a:p>
            <a:pPr>
              <a:spcBef>
                <a:spcPct val="0"/>
              </a:spcBef>
            </a:pPr>
            <a:r>
              <a:rPr lang="en-US" baseline="0" dirty="0" smtClean="0"/>
              <a:t>Sorting</a:t>
            </a:r>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da-DK" dirty="0" smtClean="0"/>
          </a:p>
          <a:p>
            <a:endParaRPr lang="en-US"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C3E691C-0304-4FFE-9E2D-34AC570F401B}" type="datetime8">
              <a:rPr lang="en-US"/>
              <a:pPr/>
              <a:t>9/16/2008 2:57 PM</a:t>
            </a:fld>
            <a:endParaRPr lang="en-US" dirty="0"/>
          </a:p>
        </p:txBody>
      </p:sp>
      <p:sp>
        <p:nvSpPr>
          <p:cNvPr id="6" name="Rectangle 6"/>
          <p:cNvSpPr>
            <a:spLocks noGrp="1" noChangeArrowheads="1"/>
          </p:cNvSpPr>
          <p:nvPr>
            <p:ph type="ftr" sz="quarter" idx="4"/>
          </p:nvPr>
        </p:nvSpPr>
        <p:spPr>
          <a:ln/>
        </p:spPr>
        <p:txBody>
          <a:bodyPr/>
          <a:lstStyle/>
          <a:p>
            <a:pPr eaLnBrk="1" hangingPunct="1"/>
            <a:r>
              <a:rPr lang="en-US" dirty="0"/>
              <a:t>©2005 Microsoft Corporation. All rights reserved.</a:t>
            </a:r>
          </a:p>
          <a:p>
            <a:r>
              <a:rPr lang="en-US" dirty="0"/>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78B4B4CA-9EDB-402E-B42E-9C245C6846F2}" type="slidenum">
              <a:rPr lang="en-US"/>
              <a:pPr/>
              <a:t>22</a:t>
            </a:fld>
            <a:endParaRPr lang="en-US" dirty="0"/>
          </a:p>
        </p:txBody>
      </p:sp>
      <p:sp>
        <p:nvSpPr>
          <p:cNvPr id="349186" name="Rectangle 2"/>
          <p:cNvSpPr>
            <a:spLocks noGrp="1" noRot="1" noChangeAspect="1" noChangeArrowheads="1" noTextEdit="1"/>
          </p:cNvSpPr>
          <p:nvPr>
            <p:ph type="sldImg"/>
          </p:nvPr>
        </p:nvSpPr>
        <p:spPr>
          <a:xfrm>
            <a:off x="896938" y="750888"/>
            <a:ext cx="5003800" cy="3754437"/>
          </a:xfrm>
          <a:ln/>
        </p:spPr>
      </p:sp>
      <p:sp>
        <p:nvSpPr>
          <p:cNvPr id="349187" name="Rectangle 3"/>
          <p:cNvSpPr>
            <a:spLocks noGrp="1" noChangeArrowheads="1"/>
          </p:cNvSpPr>
          <p:nvPr>
            <p:ph type="body" idx="1"/>
          </p:nvPr>
        </p:nvSpPr>
        <p:spPr>
          <a:xfrm>
            <a:off x="906357" y="4754792"/>
            <a:ext cx="4984962" cy="4422179"/>
          </a:xfr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da-DK" smtClean="0"/>
          </a:p>
        </p:txBody>
      </p:sp>
      <p:sp>
        <p:nvSpPr>
          <p:cNvPr id="25604" name="Slide Number Placeholder 3"/>
          <p:cNvSpPr>
            <a:spLocks noGrp="1"/>
          </p:cNvSpPr>
          <p:nvPr>
            <p:ph type="sldNum" sz="quarter" idx="5"/>
          </p:nvPr>
        </p:nvSpPr>
        <p:spPr>
          <a:noFill/>
          <a:ln>
            <a:headEnd/>
            <a:tailEnd/>
          </a:ln>
        </p:spPr>
        <p:txBody>
          <a:bodyPr/>
          <a:lstStyle/>
          <a:p>
            <a:fld id="{811B97C3-53F2-4D57-BA7D-4A91763BB084}" type="slidenum">
              <a:rPr lang="da-DK" smtClean="0"/>
              <a:pPr/>
              <a:t>30</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baseline="0"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dirty="0">
              <a:solidFill>
                <a:prstClr val="black"/>
              </a:solidFill>
              <a:latin typeface="Arial" pitchFamily="34" charset="0"/>
              <a:ea typeface="+mn-ea"/>
              <a:cs typeface="Arial" pitchFamily="34" charset="0"/>
            </a:endParaRPr>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0A5A33FB-5EC6-42C2-8409-15C730DCA30F}" type="datetime8">
              <a:rPr lang="en-US" sz="1200" kern="1200">
                <a:solidFill>
                  <a:prstClr val="black"/>
                </a:solidFill>
                <a:latin typeface="Arial" pitchFamily="34" charset="0"/>
                <a:ea typeface="+mn-ea"/>
                <a:cs typeface="Arial" pitchFamily="34" charset="0"/>
              </a:rPr>
              <a:pPr algn="r" defTabSz="912813" rtl="0" fontAlgn="base">
                <a:spcBef>
                  <a:spcPct val="0"/>
                </a:spcBef>
                <a:spcAft>
                  <a:spcPct val="0"/>
                </a:spcAft>
              </a:pPr>
              <a:t>9/16/2008 2:57 PM</a:t>
            </a:fld>
            <a:endParaRPr lang="en-US" sz="1200" kern="1200" dirty="0">
              <a:solidFill>
                <a:prstClr val="black"/>
              </a:solidFill>
              <a:latin typeface="Arial" pitchFamily="34" charset="0"/>
              <a:ea typeface="+mn-ea"/>
              <a:cs typeface="Arial" pitchFamily="34" charset="0"/>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67B2ADE9-C7ED-4B7A-8897-6F15A3166EEA}" type="slidenum">
              <a:rPr lang="en-US" sz="1200" kern="1200">
                <a:solidFill>
                  <a:prstClr val="black"/>
                </a:solidFill>
                <a:latin typeface="Arial" pitchFamily="34" charset="0"/>
                <a:ea typeface="+mn-ea"/>
                <a:cs typeface="Arial" pitchFamily="34" charset="0"/>
              </a:rPr>
              <a:pPr algn="r" defTabSz="912813" rtl="0" fontAlgn="base">
                <a:spcBef>
                  <a:spcPct val="0"/>
                </a:spcBef>
                <a:spcAft>
                  <a:spcPct val="0"/>
                </a:spcAft>
              </a:pPr>
              <a:t>5</a:t>
            </a:fld>
            <a:endParaRPr lang="en-US" sz="1200" kern="1200" dirty="0">
              <a:solidFill>
                <a:prstClr val="black"/>
              </a:solidFill>
              <a:latin typeface="Arial" pitchFamily="34" charset="0"/>
              <a:ea typeface="+mn-ea"/>
              <a:cs typeface="Arial" pitchFamily="34" charset="0"/>
            </a:endParaRPr>
          </a:p>
        </p:txBody>
      </p:sp>
      <p:sp>
        <p:nvSpPr>
          <p:cNvPr id="40966" name="Footer Placeholder 3"/>
          <p:cNvSpPr>
            <a:spLocks noGrp="1"/>
          </p:cNvSpPr>
          <p:nvPr>
            <p:ph type="ftr" sz="quarter" idx="4"/>
          </p:nvPr>
        </p:nvSpPr>
        <p:spPr bwMode="auto">
          <a:xfrm>
            <a:off x="0" y="9428583"/>
            <a:ext cx="6193437" cy="496332"/>
          </a:xfr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dirty="0">
                <a:solidFill>
                  <a:prstClr val="black"/>
                </a:solidFill>
                <a:latin typeface="Arial" pitchFamily="34" charset="0"/>
                <a:ea typeface="+mn-ea"/>
                <a:cs typeface="Arial" pitchFamily="34" charset="0"/>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dirty="0">
                <a:solidFill>
                  <a:prstClr val="black"/>
                </a:solidFill>
                <a:latin typeface="Arial" pitchFamily="34" charset="0"/>
                <a:ea typeface="+mn-ea"/>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pitchFamily="34" charset="0"/>
                <a:ea typeface="+mn-ea"/>
                <a:cs typeface="Arial" pitchFamily="34" charset="0"/>
              </a:rPr>
            </a:br>
            <a:r>
              <a:rPr lang="en-US" sz="1200" kern="1200" dirty="0">
                <a:solidFill>
                  <a:prstClr val="black"/>
                </a:solidFill>
                <a:latin typeface="Arial" pitchFamily="34" charset="0"/>
                <a:ea typeface="+mn-ea"/>
                <a:cs typeface="Arial"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eaLnBrk="1" hangingPunct="1"/>
            <a:endParaRPr lang="en-US" u="none" baseline="0"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400" eaLnBrk="1" hangingPunct="1"/>
            <a:endParaRPr lang="en-US" u="none" baseline="0" dirty="0" smtClean="0"/>
          </a:p>
          <a:p>
            <a:endParaRPr lang="en-US" dirty="0"/>
          </a:p>
        </p:txBody>
      </p:sp>
      <p:sp>
        <p:nvSpPr>
          <p:cNvPr id="4" name="Date Placeholder 3"/>
          <p:cNvSpPr>
            <a:spLocks noGrp="1"/>
          </p:cNvSpPr>
          <p:nvPr>
            <p:ph type="dt" idx="10"/>
          </p:nvPr>
        </p:nvSpPr>
        <p:spPr/>
        <p:txBody>
          <a:bodyPr/>
          <a:lstStyle/>
          <a:p>
            <a:fld id="{DFBEFA91-9EA8-49B6-A3D4-60B09643961E}" type="datetime8">
              <a:rPr lang="en-US" smtClean="0"/>
              <a:pPr/>
              <a:t>9/16/2008 2:57 PM</a:t>
            </a:fld>
            <a:endParaRPr lang="en-US" dirty="0"/>
          </a:p>
        </p:txBody>
      </p:sp>
      <p:sp>
        <p:nvSpPr>
          <p:cNvPr id="5" name="Footer Placeholder 4"/>
          <p:cNvSpPr>
            <a:spLocks noGrp="1"/>
          </p:cNvSpPr>
          <p:nvPr>
            <p:ph type="ftr" sz="quarter" idx="11"/>
          </p:nvPr>
        </p:nvSpPr>
        <p:spPr/>
        <p:txBody>
          <a:bodyPr/>
          <a:lstStyle/>
          <a:p>
            <a:r>
              <a:rPr lang="en-US" dirty="0" smtClean="0"/>
              <a:t>©2005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8943E2FE-3796-4DB3-8284-F1A77FCD288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88173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730250" y="228600"/>
            <a:ext cx="5644525" cy="276999"/>
          </a:xfrm>
        </p:spPr>
        <p:txBody>
          <a:bodyPr/>
          <a:lstStyle>
            <a:lvl1pPr>
              <a:buNone/>
              <a:defRPr sz="2000" baseline="0"/>
            </a:lvl1pPr>
          </a:lstStyle>
          <a:p>
            <a:pPr lvl="0"/>
            <a:r>
              <a:rPr lang="en-US" dirty="0" smtClean="0"/>
              <a:t>Session Code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techready7_finallogo_reversecolor.png"/>
          <p:cNvPicPr>
            <a:picLocks noChangeAspect="1"/>
          </p:cNvPicPr>
          <p:nvPr/>
        </p:nvPicPr>
        <p:blipFill>
          <a:blip r:embed="rId3" cstate="print"/>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p:nvPicPr>
        <p:blipFill>
          <a:blip r:embed="rId3"/>
          <a:srcRect/>
          <a:stretch>
            <a:fillRect/>
          </a:stretch>
        </p:blipFill>
        <p:spPr bwMode="auto">
          <a:xfrm>
            <a:off x="0" y="3433763"/>
            <a:ext cx="9144000" cy="1900237"/>
          </a:xfrm>
          <a:prstGeom prst="rect">
            <a:avLst/>
          </a:prstGeom>
          <a:noFill/>
          <a:ln w="9525">
            <a:noFill/>
            <a:miter lim="800000"/>
            <a:headEnd/>
            <a:tailEnd/>
          </a:ln>
        </p:spPr>
      </p:pic>
      <p:pic>
        <p:nvPicPr>
          <p:cNvPr id="6" name="Picture 7" descr="techready7_finallogo_reversecolor.png"/>
          <p:cNvPicPr>
            <a:picLocks noChangeAspect="1"/>
          </p:cNvPicPr>
          <p:nvPr/>
        </p:nvPicPr>
        <p:blipFill>
          <a:blip r:embed="rId4" cstate="print"/>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pic>
        <p:nvPicPr>
          <p:cNvPr id="8" name="Picture 5" descr="Special_Slide_BAR.png"/>
          <p:cNvPicPr>
            <a:picLocks noChangeAspect="1"/>
          </p:cNvPicPr>
          <p:nvPr userDrawn="1"/>
        </p:nvPicPr>
        <p:blipFill>
          <a:blip r:embed="rId5"/>
          <a:srcRect/>
          <a:stretch>
            <a:fillRect/>
          </a:stretch>
        </p:blipFill>
        <p:spPr bwMode="auto">
          <a:xfrm>
            <a:off x="0" y="1371600"/>
            <a:ext cx="9144000" cy="722313"/>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5" descr="Special_Slide_BAR.png"/>
          <p:cNvPicPr>
            <a:picLocks noChangeAspect="1"/>
          </p:cNvPicPr>
          <p:nvPr/>
        </p:nvPicPr>
        <p:blipFill>
          <a:blip r:embed="rId3"/>
          <a:stretch>
            <a:fillRect/>
          </a:stretch>
        </p:blipFill>
        <p:spPr>
          <a:xfrm>
            <a:off x="0" y="1371600"/>
            <a:ext cx="9144000" cy="722923"/>
          </a:xfrm>
          <a:prstGeom prst="rect">
            <a:avLst/>
          </a:prstGeom>
        </p:spPr>
      </p:pic>
      <p:sp>
        <p:nvSpPr>
          <p:cNvPr id="2" name="Title 1"/>
          <p:cNvSpPr>
            <a:spLocks noGrp="1"/>
          </p:cNvSpPr>
          <p:nvPr>
            <p:ph type="ctrTitle"/>
          </p:nvPr>
        </p:nvSpPr>
        <p:spPr>
          <a:xfrm>
            <a:off x="730250" y="3097213"/>
            <a:ext cx="7043208" cy="1523494"/>
          </a:xfr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51054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68978" y="1250460"/>
            <a:ext cx="7690114" cy="1219200"/>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000" b="0" i="0" u="none" strike="noStrike" kern="1200" cap="none" spc="-642" normalizeH="0" baseline="0" noProof="0"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pic>
        <p:nvPicPr>
          <p:cNvPr id="8" name="Picture 5" descr="Special_Slide_BAR.png"/>
          <p:cNvPicPr>
            <a:picLocks noChangeAspect="1"/>
          </p:cNvPicPr>
          <p:nvPr userDrawn="1"/>
        </p:nvPicPr>
        <p:blipFill>
          <a:blip r:embed="rId3"/>
          <a:srcRect/>
          <a:stretch>
            <a:fillRect/>
          </a:stretch>
        </p:blipFill>
        <p:spPr bwMode="auto">
          <a:xfrm>
            <a:off x="0" y="1371600"/>
            <a:ext cx="9144000" cy="722313"/>
          </a:xfrm>
          <a:prstGeom prst="rect">
            <a:avLst/>
          </a:prstGeom>
          <a:noFill/>
          <a:ln w="9525">
            <a:noFill/>
            <a:miter lim="800000"/>
            <a:headEnd/>
            <a:tailEnd/>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Microsoft Dynamics Titl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white">
          <a:xfrm>
            <a:off x="682626" y="4965023"/>
            <a:ext cx="7797346"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bwMode="white">
          <a:xfrm>
            <a:off x="682625" y="5459415"/>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7" name="Text Placeholder 12"/>
          <p:cNvSpPr>
            <a:spLocks noGrp="1"/>
          </p:cNvSpPr>
          <p:nvPr>
            <p:ph type="body" sz="quarter" idx="11" hasCustomPrompt="1"/>
          </p:nvPr>
        </p:nvSpPr>
        <p:spPr>
          <a:xfrm>
            <a:off x="573024" y="3995928"/>
            <a:ext cx="7994033"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6309"/>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5928"/>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6" y="3995928"/>
            <a:ext cx="79882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6903"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6" y="5458968"/>
            <a:ext cx="7794624"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00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90985"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Microsoft Dynamics No Art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18435" name="Rectangle 3"/>
          <p:cNvSpPr>
            <a:spLocks noGrp="1" noChangeArrowheads="1"/>
          </p:cNvSpPr>
          <p:nvPr>
            <p:ph type="subTitle" idx="1"/>
          </p:nvPr>
        </p:nvSpPr>
        <p:spPr>
          <a:xfrm>
            <a:off x="690563" y="4570678"/>
            <a:ext cx="7807857" cy="443198"/>
          </a:xfrm>
        </p:spPr>
        <p:txBody>
          <a:bodyPr anchor="b"/>
          <a:lstStyle>
            <a:lvl1pPr marL="0" indent="0">
              <a:spcBef>
                <a:spcPct val="0"/>
              </a:spcBef>
              <a:buFont typeface="Wingdings" pitchFamily="2" charset="2"/>
              <a:buNone/>
              <a:defRPr lang="en-US" sz="3200" b="0" cap="none" spc="-150" dirty="0">
                <a:ln w="18415" cmpd="sng">
                  <a:noFill/>
                  <a:prstDash val="solid"/>
                </a:ln>
                <a:solidFill>
                  <a:schemeClr val="tx1"/>
                </a:solidFill>
                <a:effectLst>
                  <a:outerShdw blurRad="50800" dist="38100" dir="2700000" algn="tl" rotWithShape="0">
                    <a:prstClr val="black">
                      <a:alpha val="40000"/>
                    </a:prstClr>
                  </a:outerShdw>
                </a:effectLst>
                <a:latin typeface="+mn-lt"/>
                <a:ea typeface="+mn-ea"/>
                <a:cs typeface="Arial" charset="0"/>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1812398"/>
            <a:ext cx="8125128" cy="750205"/>
          </a:xfrm>
          <a:noFill/>
          <a:ln w="9525" algn="ctr">
            <a:noFill/>
            <a:miter lim="800000"/>
            <a:headEnd/>
            <a:tailEnd/>
          </a:ln>
        </p:spPr>
        <p:txBody>
          <a:bodyPr/>
          <a:lstStyle>
            <a:lvl1pPr algn="l" defTabSz="912630" rtl="0" eaLnBrk="0" fontAlgn="base" hangingPunct="0">
              <a:lnSpc>
                <a:spcPct val="90000"/>
              </a:lnSpc>
              <a:spcBef>
                <a:spcPct val="0"/>
              </a:spcBef>
              <a:spcAft>
                <a:spcPct val="0"/>
              </a:spcAft>
              <a:defRPr lang="en-US" sz="5400" b="0" cap="none"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Microsoft Dynamics Dem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demo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Microsoft Dynamics Vide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video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Microsoft Dynamics Partn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partner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Microsoft Dynamics Custom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318657" y="507599"/>
            <a:ext cx="6245906"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customer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Microsoft Dynamics Announcing">
    <p:spTree>
      <p:nvGrpSpPr>
        <p:cNvPr id="1" name=""/>
        <p:cNvGrpSpPr/>
        <p:nvPr/>
      </p:nvGrpSpPr>
      <p:grpSpPr>
        <a:xfrm>
          <a:off x="0" y="0"/>
          <a:ext cx="0" cy="0"/>
          <a:chOff x="0" y="0"/>
          <a:chExt cx="0" cy="0"/>
        </a:xfrm>
      </p:grpSpPr>
      <p:pic>
        <p:nvPicPr>
          <p:cNvPr id="6"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877823" y="580751"/>
            <a:ext cx="7686739"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announcing</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74000"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74000"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icrosoft Dynamics Q&amp;A">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3035862" y="516743"/>
            <a:ext cx="556680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Q</a:t>
            </a:r>
            <a:r>
              <a:rPr lang="en-US" sz="72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&amp;</a:t>
            </a: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Microsoft Dynamics Thank You">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1850315" y="516743"/>
            <a:ext cx="6752349"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thank you</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Microsoft Dynamic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Microsoft Dynamics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icrosoft Dynamics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icrosoft Dynamics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4791456" y="1162050"/>
            <a:ext cx="4005073"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Microsoft Dynamics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Microsoft Dynamics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o logo Clos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27038" y="5988898"/>
            <a:ext cx="8437562" cy="481013"/>
          </a:xfrm>
          <a:prstGeom prst="rect">
            <a:avLst/>
          </a:prstGeom>
          <a:noFill/>
          <a:ln w="12700">
            <a:noFill/>
            <a:miter lim="800000"/>
            <a:headEnd type="none" w="sm" len="sm"/>
            <a:tailEnd type="none" w="sm" len="sm"/>
          </a:ln>
          <a:effectLst/>
        </p:spPr>
        <p:txBody>
          <a:bodyPr>
            <a:spAutoFit/>
          </a:bodyPr>
          <a:lstStyle/>
          <a:p>
            <a:pPr algn="ctr">
              <a:lnSpc>
                <a:spcPct val="85000"/>
              </a:lnSpc>
              <a:spcBef>
                <a:spcPct val="20000"/>
              </a:spcBef>
              <a:defRPr/>
            </a:pPr>
            <a:r>
              <a:rPr lang="en-US" sz="700" dirty="0">
                <a:solidFill>
                  <a:srgbClr val="FFFFFF"/>
                </a:solidFill>
              </a:rPr>
              <a:t>© 2007 Microsoft Corporation. All rights reserved. Microsoft, Windows, Windows Vista and other product names are or may be registered trademarks and/or trademarks in the U.S. and/or other countries.</a:t>
            </a:r>
          </a:p>
          <a:p>
            <a:pPr algn="ctr">
              <a:lnSpc>
                <a:spcPct val="85000"/>
              </a:lnSpc>
              <a:spcBef>
                <a:spcPct val="20000"/>
              </a:spcBef>
              <a:defRPr/>
            </a:pPr>
            <a:r>
              <a:rPr lang="en-US" sz="700" dirty="0">
                <a:solidFill>
                  <a:srgbClr val="FFFFFF"/>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rPr>
            </a:br>
            <a:r>
              <a:rPr lang="en-US" sz="700" dirty="0">
                <a:solidFill>
                  <a:srgbClr val="FFFFFF"/>
                </a:solidFill>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pic>
        <p:nvPicPr>
          <p:cNvPr id="8" name="Picture 5" descr="Special_Slide_BAR.png"/>
          <p:cNvPicPr>
            <a:picLocks noChangeAspect="1"/>
          </p:cNvPicPr>
          <p:nvPr userDrawn="1"/>
        </p:nvPicPr>
        <p:blipFill>
          <a:blip r:embed="rId3"/>
          <a:srcRect/>
          <a:stretch>
            <a:fillRect/>
          </a:stretch>
        </p:blipFill>
        <p:spPr bwMode="auto">
          <a:xfrm>
            <a:off x="0" y="1371600"/>
            <a:ext cx="9144000" cy="722313"/>
          </a:xfrm>
          <a:prstGeom prst="rect">
            <a:avLst/>
          </a:prstGeom>
          <a:noFill/>
          <a:ln w="9525">
            <a:noFill/>
            <a:miter lim="800000"/>
            <a:headEnd/>
            <a:tailEnd/>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No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No logo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 logo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logo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791456" y="1162050"/>
            <a:ext cx="4005073" cy="481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No logo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No logo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microsoft-dynamics-logo.png"/>
          <p:cNvPicPr>
            <a:picLocks noChangeAspect="1"/>
          </p:cNvPicPr>
          <p:nvPr/>
        </p:nvPicPr>
        <p:blipFill>
          <a:blip r:embed="rId3" cstate="print"/>
          <a:stretch>
            <a:fillRect/>
          </a:stretch>
        </p:blipFill>
        <p:spPr>
          <a:xfrm>
            <a:off x="6190938" y="5984537"/>
            <a:ext cx="2572062" cy="548103"/>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4.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3.jpe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55.xml"/><Relationship Id="rId7"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9" r:id="rId12"/>
    <p:sldLayoutId id="2147483690"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chemeClr val="accent5"/>
        </a:buClr>
        <a:buSzPct val="100000"/>
        <a:buFont typeface="Segoe" pitchFamily="34"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Clr>
          <a:schemeClr val="accent2">
            <a:lumMod val="60000"/>
            <a:lumOff val="40000"/>
          </a:schemeClr>
        </a:buClr>
        <a:buSzPct val="90000"/>
        <a:buFont typeface="Segoe"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Clr>
          <a:schemeClr val="accent2">
            <a:lumMod val="60000"/>
            <a:lumOff val="40000"/>
          </a:schemeClr>
        </a:buClr>
        <a:buSzPct val="90000"/>
        <a:buFont typeface="Segoe"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Clr>
          <a:schemeClr val="accent2">
            <a:lumMod val="60000"/>
            <a:lumOff val="40000"/>
          </a:schemeClr>
        </a:buClr>
        <a:buSzPct val="90000"/>
        <a:buFont typeface="Segoe"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Clr>
          <a:schemeClr val="accent2">
            <a:lumMod val="60000"/>
            <a:lumOff val="40000"/>
          </a:schemeClr>
        </a:buClr>
        <a:buSzPct val="90000"/>
        <a:buFont typeface="Segoe"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3733694" y="6603672"/>
            <a:ext cx="1676613" cy="276999"/>
          </a:xfrm>
          <a:prstGeom prst="rect">
            <a:avLst/>
          </a:prstGeom>
          <a:noFill/>
        </p:spPr>
        <p:txBody>
          <a:bodyPr wrap="none">
            <a:spAutoFit/>
          </a:bodyPr>
          <a:lstStyle/>
          <a:p>
            <a:pPr>
              <a:defRPr/>
            </a:pPr>
            <a:r>
              <a:rPr lang="en-US" sz="1200" dirty="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Microsoft Confidential</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461963" indent="-461963" algn="l" defTabSz="912813" rtl="0" eaLnBrk="1" fontAlgn="base" hangingPunct="1">
        <a:lnSpc>
          <a:spcPct val="90000"/>
        </a:lnSpc>
        <a:spcBef>
          <a:spcPct val="20000"/>
        </a:spcBef>
        <a:spcAft>
          <a:spcPct val="0"/>
        </a:spcAft>
        <a:buBlip>
          <a:blip r:embed="rId15"/>
        </a:buBlip>
        <a:defRPr sz="32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8838" indent="-396875" algn="l" defTabSz="912813" rtl="0" eaLnBrk="1" fontAlgn="base" hangingPunct="1">
        <a:lnSpc>
          <a:spcPct val="90000"/>
        </a:lnSpc>
        <a:spcBef>
          <a:spcPct val="20000"/>
        </a:spcBef>
        <a:spcAft>
          <a:spcPct val="0"/>
        </a:spcAft>
        <a:buBlip>
          <a:blip r:embed="rId15"/>
        </a:buBlip>
        <a:defRPr sz="28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40005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52588" indent="-3937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2058988" indent="-4064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3316"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2813" rtl="0" eaLnBrk="1" fontAlgn="base" hangingPunct="1">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342900" indent="-342900" algn="l" defTabSz="912813" rtl="0" eaLnBrk="1" fontAlgn="base" hangingPunct="1">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ransition>
    <p:fade/>
  </p:transition>
  <p:timing>
    <p:tnLst>
      <p:par>
        <p:cTn id="1" dur="indefinite" restart="never" nodeType="tmRoot"/>
      </p:par>
    </p:tnLst>
  </p:timing>
  <p:txStyles>
    <p:titleStyle>
      <a:lvl1pPr algn="l" defTabSz="911225" rtl="0" eaLnBrk="1" fontAlgn="base" hangingPunct="1">
        <a:lnSpc>
          <a:spcPct val="90000"/>
        </a:lnSpc>
        <a:spcBef>
          <a:spcPct val="0"/>
        </a:spcBef>
        <a:spcAft>
          <a:spcPct val="0"/>
        </a:spcAft>
        <a:defRPr lang="en-US" sz="5400" b="0" cap="none" spc="-300" baseline="0" dirty="0" smtClean="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ransition>
    <p:fade/>
  </p:transition>
  <p:timing>
    <p:tnLst>
      <p:par>
        <p:cTn id="1" dur="indefinite" restart="never" nodeType="tmRoot"/>
      </p:par>
    </p:tnLst>
  </p:timing>
  <p:hf hdr="0" ftr="0" dt="0"/>
  <p:txStyles>
    <p:titleStyle>
      <a:lvl1pPr algn="l" defTabSz="911225" rtl="0" eaLnBrk="1" fontAlgn="base" hangingPunct="1">
        <a:lnSpc>
          <a:spcPct val="90000"/>
        </a:lnSpc>
        <a:spcBef>
          <a:spcPct val="0"/>
        </a:spcBef>
        <a:spcAft>
          <a:spcPct val="0"/>
        </a:spcAft>
        <a:defRPr lang="en-US" sz="5400" spc="-300"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smtClean="0"/>
              <a:t>Reporting in Microsoft Dynamics NAV 2009</a:t>
            </a:r>
            <a:endParaRPr lang="da-DK" dirty="0"/>
          </a:p>
        </p:txBody>
      </p:sp>
      <p:sp>
        <p:nvSpPr>
          <p:cNvPr id="3" name="Subtitle 2"/>
          <p:cNvSpPr>
            <a:spLocks noGrp="1"/>
          </p:cNvSpPr>
          <p:nvPr>
            <p:ph type="subTitle" idx="1"/>
          </p:nvPr>
        </p:nvSpPr>
        <p:spPr>
          <a:xfrm>
            <a:off x="682625" y="5458968"/>
            <a:ext cx="7794625" cy="553998"/>
          </a:xfrm>
        </p:spPr>
        <p:txBody>
          <a:bodyPr/>
          <a:lstStyle/>
          <a:p>
            <a:r>
              <a:rPr lang="en-US" dirty="0" smtClean="0"/>
              <a:t>NAME</a:t>
            </a:r>
          </a:p>
          <a:p>
            <a:r>
              <a:rPr smtClean="0"/>
              <a:t>COMPANY</a:t>
            </a:r>
            <a:endParaRPr lang="en-US" dirty="0"/>
          </a:p>
        </p:txBody>
      </p:sp>
      <p:sp>
        <p:nvSpPr>
          <p:cNvPr id="8" name="Text Placeholder 7"/>
          <p:cNvSpPr>
            <a:spLocks noGrp="1"/>
          </p:cNvSpPr>
          <p:nvPr>
            <p:ph type="body" sz="quarter" idx="10"/>
          </p:nvPr>
        </p:nvSpPr>
        <p:spPr/>
        <p:txBody>
          <a:bodyPr/>
          <a:lstStyle/>
          <a:p>
            <a:r>
              <a:rPr lang="da-DK" dirty="0" smtClean="0"/>
              <a:t>REPORTING</a:t>
            </a:r>
            <a:endParaRPr lang="da-DK"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25601"/>
          <p:cNvSpPr>
            <a:spLocks noGrp="1"/>
          </p:cNvSpPr>
          <p:nvPr>
            <p:ph type="title" idx="4294967295"/>
          </p:nvPr>
        </p:nvSpPr>
        <p:spPr>
          <a:xfrm>
            <a:off x="663575" y="277813"/>
            <a:ext cx="8480425" cy="595312"/>
          </a:xfrm>
        </p:spPr>
        <p:txBody>
          <a:bodyPr/>
          <a:lstStyle/>
          <a:p>
            <a:pPr marL="0" indent="0" defTabSz="914400"/>
            <a:r>
              <a:rPr lang="da-DK" dirty="0" err="1" smtClean="0"/>
              <a:t>Runtime</a:t>
            </a:r>
            <a:r>
              <a:rPr lang="da-DK" dirty="0" smtClean="0"/>
              <a:t> Data Set Generation</a:t>
            </a:r>
            <a:endParaRPr lang="en-US" dirty="0" smtClean="0"/>
          </a:p>
        </p:txBody>
      </p:sp>
      <p:sp>
        <p:nvSpPr>
          <p:cNvPr id="16387" name="Shape 25602"/>
          <p:cNvSpPr>
            <a:spLocks noGrp="1"/>
          </p:cNvSpPr>
          <p:nvPr>
            <p:ph idx="4294967295"/>
          </p:nvPr>
        </p:nvSpPr>
        <p:spPr>
          <a:xfrm>
            <a:off x="649288" y="1416050"/>
            <a:ext cx="8494712" cy="4727575"/>
          </a:xfrm>
        </p:spPr>
        <p:txBody>
          <a:bodyPr/>
          <a:lstStyle/>
          <a:p>
            <a:pPr defTabSz="914400"/>
            <a:r>
              <a:rPr lang="da-DK" dirty="0" smtClean="0"/>
              <a:t>One DataItem similar to SQL Statement: </a:t>
            </a:r>
            <a:r>
              <a:rPr lang="da-DK" dirty="0" err="1" smtClean="0"/>
              <a:t>Select</a:t>
            </a:r>
            <a:r>
              <a:rPr lang="da-DK" dirty="0" smtClean="0"/>
              <a:t> Column From Table</a:t>
            </a:r>
          </a:p>
          <a:p>
            <a:pPr defTabSz="914400"/>
            <a:r>
              <a:rPr lang="da-DK" dirty="0" smtClean="0"/>
              <a:t>Two </a:t>
            </a:r>
            <a:r>
              <a:rPr lang="da-DK" dirty="0" err="1" smtClean="0"/>
              <a:t>nested</a:t>
            </a:r>
            <a:r>
              <a:rPr lang="da-DK" dirty="0" smtClean="0"/>
              <a:t> </a:t>
            </a:r>
            <a:r>
              <a:rPr lang="da-DK" dirty="0" err="1" smtClean="0"/>
              <a:t>DataItems</a:t>
            </a:r>
            <a:r>
              <a:rPr lang="da-DK" dirty="0" smtClean="0"/>
              <a:t> similar to SQL Statement: </a:t>
            </a:r>
            <a:r>
              <a:rPr lang="da-DK" dirty="0" err="1" smtClean="0"/>
              <a:t>Select</a:t>
            </a:r>
            <a:r>
              <a:rPr lang="da-DK" dirty="0" smtClean="0"/>
              <a:t> Column from Table A Inner/Outer Join Table B On ColumnA = ColumnB</a:t>
            </a:r>
          </a:p>
          <a:p>
            <a:pPr defTabSz="914400"/>
            <a:r>
              <a:rPr lang="da-DK" dirty="0" err="1" smtClean="0"/>
              <a:t>Two</a:t>
            </a:r>
            <a:r>
              <a:rPr lang="da-DK" dirty="0" smtClean="0"/>
              <a:t> DataItems on same level similar to SQL Statement: Union All</a:t>
            </a:r>
          </a:p>
          <a:p>
            <a:pPr defTabSz="914400"/>
            <a:r>
              <a:rPr lang="da-DK" dirty="0" err="1" smtClean="0"/>
              <a:t>Adding</a:t>
            </a:r>
            <a:r>
              <a:rPr lang="da-DK" dirty="0" smtClean="0"/>
              <a:t> </a:t>
            </a:r>
            <a:r>
              <a:rPr lang="da-DK" dirty="0" err="1" smtClean="0"/>
              <a:t>fields</a:t>
            </a:r>
            <a:r>
              <a:rPr lang="da-DK" dirty="0" smtClean="0"/>
              <a:t> for </a:t>
            </a:r>
            <a:r>
              <a:rPr lang="da-DK" dirty="0" err="1" smtClean="0"/>
              <a:t>Grouping</a:t>
            </a:r>
            <a:r>
              <a:rPr lang="da-DK" dirty="0" smtClean="0"/>
              <a:t>, </a:t>
            </a:r>
            <a:r>
              <a:rPr lang="da-DK" dirty="0" err="1" smtClean="0"/>
              <a:t>Filtering</a:t>
            </a:r>
            <a:r>
              <a:rPr lang="da-DK" dirty="0" smtClean="0"/>
              <a:t>, </a:t>
            </a:r>
            <a:r>
              <a:rPr lang="da-DK" dirty="0" err="1" smtClean="0"/>
              <a:t>Formating</a:t>
            </a:r>
            <a:r>
              <a:rPr lang="da-DK" dirty="0" smtClean="0"/>
              <a:t> and </a:t>
            </a:r>
            <a:r>
              <a:rPr lang="da-DK" dirty="0" err="1" smtClean="0"/>
              <a:t>Multilanguage</a:t>
            </a:r>
            <a:endParaRPr lang="da-DK"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left)">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25601"/>
          <p:cNvSpPr>
            <a:spLocks noGrp="1"/>
          </p:cNvSpPr>
          <p:nvPr>
            <p:ph type="title" idx="4294967295"/>
          </p:nvPr>
        </p:nvSpPr>
        <p:spPr>
          <a:xfrm>
            <a:off x="663575" y="277813"/>
            <a:ext cx="8480425" cy="665162"/>
          </a:xfrm>
        </p:spPr>
        <p:txBody>
          <a:bodyPr/>
          <a:lstStyle/>
          <a:p>
            <a:pPr marL="0" indent="0" defTabSz="914400"/>
            <a:r>
              <a:rPr lang="da-DK" dirty="0" smtClean="0"/>
              <a:t>Layout Differences</a:t>
            </a:r>
            <a:endParaRPr lang="en-US" dirty="0" smtClean="0"/>
          </a:p>
        </p:txBody>
      </p:sp>
      <p:sp>
        <p:nvSpPr>
          <p:cNvPr id="16387" name="Shape 25602"/>
          <p:cNvSpPr>
            <a:spLocks noGrp="1"/>
          </p:cNvSpPr>
          <p:nvPr>
            <p:ph idx="4294967295"/>
          </p:nvPr>
        </p:nvSpPr>
        <p:spPr>
          <a:xfrm>
            <a:off x="449934" y="1430564"/>
            <a:ext cx="3827463" cy="3911840"/>
          </a:xfrm>
        </p:spPr>
        <p:txBody>
          <a:bodyPr/>
          <a:lstStyle/>
          <a:p>
            <a:pPr defTabSz="914400">
              <a:buNone/>
            </a:pPr>
            <a:r>
              <a:rPr lang="en-US" b="1" dirty="0" smtClean="0"/>
              <a:t>C/SIDE</a:t>
            </a:r>
          </a:p>
          <a:p>
            <a:pPr marL="461963" indent="-461963" defTabSz="914400">
              <a:spcBef>
                <a:spcPct val="20000"/>
              </a:spcBef>
              <a:buClrTx/>
              <a:buSzTx/>
              <a:buBlip>
                <a:blip r:embed="rId3"/>
              </a:buBlip>
              <a:defRPr/>
            </a:pP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Multiple </a:t>
            </a:r>
            <a:r>
              <a:rPr lang="da-DK" sz="32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Headers</a:t>
            </a: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32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Bodies</a:t>
            </a: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32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Footers</a:t>
            </a:r>
            <a:endPar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461963" indent="-461963" defTabSz="914400">
              <a:spcBef>
                <a:spcPct val="20000"/>
              </a:spcBef>
              <a:buClrTx/>
              <a:buSzTx/>
              <a:buBlip>
                <a:blip r:embed="rId3"/>
              </a:buBlip>
              <a:defRPr/>
            </a:pPr>
            <a:r>
              <a:rPr lang="da-DK" sz="32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Precision</a:t>
            </a: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Layout</a:t>
            </a:r>
          </a:p>
          <a:p>
            <a:pPr marL="461963" indent="-461963" defTabSz="914400">
              <a:spcBef>
                <a:spcPct val="20000"/>
              </a:spcBef>
              <a:buClrTx/>
              <a:buSzTx/>
              <a:buBlip>
                <a:blip r:embed="rId3"/>
              </a:buBlip>
              <a:defRPr/>
            </a:pP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Support for </a:t>
            </a:r>
            <a:r>
              <a:rPr lang="da-DK" sz="32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Non-TrueType</a:t>
            </a: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Font</a:t>
            </a:r>
          </a:p>
          <a:p>
            <a:pPr marL="461963" indent="-461963" defTabSz="914400">
              <a:spcBef>
                <a:spcPct val="20000"/>
              </a:spcBef>
              <a:buClrTx/>
              <a:buSzTx/>
              <a:buBlip>
                <a:blip r:embed="rId3"/>
              </a:buBlip>
              <a:defRPr/>
            </a:pPr>
            <a:r>
              <a:rPr lang="da-DK" sz="32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Data Fields in Header</a:t>
            </a:r>
          </a:p>
        </p:txBody>
      </p:sp>
      <p:sp>
        <p:nvSpPr>
          <p:cNvPr id="5" name="Shape 25602"/>
          <p:cNvSpPr txBox="1">
            <a:spLocks/>
          </p:cNvSpPr>
          <p:nvPr/>
        </p:nvSpPr>
        <p:spPr bwMode="auto">
          <a:xfrm>
            <a:off x="4510915" y="1423309"/>
            <a:ext cx="3827543" cy="43827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4400" rtl="0" eaLnBrk="1" fontAlgn="base" latinLnBrk="0" hangingPunct="1">
              <a:lnSpc>
                <a:spcPct val="90000"/>
              </a:lnSpc>
              <a:spcBef>
                <a:spcPct val="20000"/>
              </a:spcBef>
              <a:spcAft>
                <a:spcPct val="0"/>
              </a:spcAft>
              <a:buClrTx/>
              <a:buSzTx/>
              <a:buFontTx/>
              <a:buNone/>
              <a:tabLst/>
              <a:defRPr/>
            </a:pPr>
            <a:r>
              <a:rPr kumimoji="0" lang="en-US" sz="3200" b="1"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Reporting Services</a:t>
            </a:r>
          </a:p>
          <a:p>
            <a:pPr marL="461963" marR="0" lvl="0" indent="-461963" algn="l" defTabSz="914400" rtl="0" eaLnBrk="1" fontAlgn="base" latinLnBrk="0" hangingPunct="1">
              <a:lnSpc>
                <a:spcPct val="90000"/>
              </a:lnSpc>
              <a:spcBef>
                <a:spcPct val="20000"/>
              </a:spcBef>
              <a:spcAft>
                <a:spcPct val="0"/>
              </a:spcAft>
              <a:buClrTx/>
              <a:buSzTx/>
              <a:buFontTx/>
              <a:buBlip>
                <a:blip r:embed="rId3"/>
              </a:buBlip>
              <a:tabLst/>
              <a:defRPr/>
            </a:pP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One Header, One </a:t>
            </a: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Body</a:t>
            </a: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One </a:t>
            </a: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Footer</a:t>
            </a:r>
            <a:endPar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461963" marR="0" lvl="0" indent="-461963" algn="l" defTabSz="914400" rtl="0" eaLnBrk="1" fontAlgn="base" latinLnBrk="0" hangingPunct="1">
              <a:lnSpc>
                <a:spcPct val="90000"/>
              </a:lnSpc>
              <a:spcBef>
                <a:spcPct val="20000"/>
              </a:spcBef>
              <a:spcAft>
                <a:spcPct val="0"/>
              </a:spcAft>
              <a:buClrTx/>
              <a:buSzTx/>
              <a:buFontTx/>
              <a:buBlip>
                <a:blip r:embed="rId3"/>
              </a:buBlip>
              <a:tabLst/>
              <a:defRPr/>
            </a:pP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a:t>
            </a: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Table</a:t>
            </a:r>
            <a:r>
              <a:rPr lang="da-DK" sz="3200" b="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a:t>
            </a: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Layout</a:t>
            </a:r>
          </a:p>
          <a:p>
            <a:pPr marL="461963" marR="0" lvl="0" indent="-461963" algn="l" defTabSz="914400" rtl="0" eaLnBrk="1" fontAlgn="base" latinLnBrk="0" hangingPunct="1">
              <a:lnSpc>
                <a:spcPct val="90000"/>
              </a:lnSpc>
              <a:spcBef>
                <a:spcPct val="20000"/>
              </a:spcBef>
              <a:spcAft>
                <a:spcPct val="0"/>
              </a:spcAft>
              <a:buClrTx/>
              <a:buSzTx/>
              <a:buFontTx/>
              <a:buBlip>
                <a:blip r:embed="rId3"/>
              </a:buBlip>
              <a:tabLst/>
              <a:defRPr/>
            </a:pP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Only</a:t>
            </a: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a:t>
            </a: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TrueType</a:t>
            </a: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Font</a:t>
            </a:r>
          </a:p>
          <a:p>
            <a:pPr marL="461963" marR="0" lvl="0" indent="-461963" algn="l" defTabSz="914400" rtl="0" eaLnBrk="1" fontAlgn="base" latinLnBrk="0" hangingPunct="1">
              <a:lnSpc>
                <a:spcPct val="90000"/>
              </a:lnSpc>
              <a:spcBef>
                <a:spcPct val="20000"/>
              </a:spcBef>
              <a:spcAft>
                <a:spcPct val="0"/>
              </a:spcAft>
              <a:buClrTx/>
              <a:buSzTx/>
              <a:buFontTx/>
              <a:buBlip>
                <a:blip r:embed="rId3"/>
              </a:buBlip>
              <a:tabLst/>
              <a:defRPr/>
            </a:pPr>
            <a:r>
              <a:rPr kumimoji="0" lang="da-DK"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Only</a:t>
            </a:r>
            <a:r>
              <a:rPr kumimoji="0" lang="da-DK"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reference to Data Fields in Header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wipe(left)">
                                      <p:cBhvr>
                                        <p:cTn id="23" dur="500"/>
                                        <p:tgtEl>
                                          <p:spTgt spid="16387">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wipe(left)">
                                      <p:cBhvr>
                                        <p:cTn id="31" dur="500"/>
                                        <p:tgtEl>
                                          <p:spTgt spid="16387">
                                            <p:txEl>
                                              <p:pRg st="4" end="4"/>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The 3 most important learnings…</a:t>
            </a:r>
            <a:endParaRPr lang="en-US" sz="4400" dirty="0"/>
          </a:p>
        </p:txBody>
      </p:sp>
      <p:sp>
        <p:nvSpPr>
          <p:cNvPr id="3" name="Content Placeholder 2"/>
          <p:cNvSpPr>
            <a:spLocks noGrp="1"/>
          </p:cNvSpPr>
          <p:nvPr>
            <p:ph idx="1"/>
          </p:nvPr>
        </p:nvSpPr>
        <p:spPr>
          <a:xfrm>
            <a:off x="381000" y="1412875"/>
            <a:ext cx="8382000" cy="2609945"/>
          </a:xfrm>
        </p:spPr>
        <p:txBody>
          <a:bodyPr/>
          <a:lstStyle/>
          <a:p>
            <a:pPr marL="514350" indent="-514350">
              <a:buFont typeface="+mj-lt"/>
              <a:buAutoNum type="arabicPeriod"/>
            </a:pPr>
            <a:r>
              <a:rPr lang="en-US" dirty="0" smtClean="0"/>
              <a:t>What is not supported directly anymore</a:t>
            </a:r>
          </a:p>
          <a:p>
            <a:pPr marL="514350" indent="-514350">
              <a:buFont typeface="+mj-lt"/>
              <a:buAutoNum type="arabicPeriod"/>
            </a:pPr>
            <a:r>
              <a:rPr lang="en-US" dirty="0" smtClean="0"/>
              <a:t>Impact on code</a:t>
            </a:r>
          </a:p>
          <a:p>
            <a:pPr marL="514350" indent="-514350">
              <a:buFont typeface="+mj-lt"/>
              <a:buAutoNum type="arabicPeriod"/>
            </a:pPr>
            <a:r>
              <a:rPr lang="en-US" dirty="0" smtClean="0"/>
              <a:t>Tips and Tricks for developers</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8673"/>
          <p:cNvSpPr>
            <a:spLocks noGrp="1"/>
          </p:cNvSpPr>
          <p:nvPr>
            <p:ph type="title" idx="4294967295"/>
          </p:nvPr>
        </p:nvSpPr>
        <p:spPr>
          <a:xfrm>
            <a:off x="663575" y="277813"/>
            <a:ext cx="8480425" cy="554037"/>
          </a:xfrm>
        </p:spPr>
        <p:txBody>
          <a:bodyPr/>
          <a:lstStyle/>
          <a:p>
            <a:pPr marL="0" indent="0" defTabSz="914400"/>
            <a:r>
              <a:rPr lang="en-US" sz="4000" dirty="0" smtClean="0"/>
              <a:t>What is not supported directly anymore</a:t>
            </a:r>
          </a:p>
        </p:txBody>
      </p:sp>
      <p:sp>
        <p:nvSpPr>
          <p:cNvPr id="25603" name="Shape 28674"/>
          <p:cNvSpPr>
            <a:spLocks noGrp="1"/>
          </p:cNvSpPr>
          <p:nvPr>
            <p:ph type="body" idx="4294967295"/>
          </p:nvPr>
        </p:nvSpPr>
        <p:spPr>
          <a:xfrm>
            <a:off x="649288" y="1416050"/>
            <a:ext cx="8494712" cy="5484578"/>
          </a:xfrm>
        </p:spPr>
        <p:txBody>
          <a:bodyPr/>
          <a:lstStyle/>
          <a:p>
            <a:pPr defTabSz="914400" eaLnBrk="1" hangingPunct="1"/>
            <a:r>
              <a:rPr lang="de-CH" sz="2800" dirty="0" smtClean="0"/>
              <a:t>Code on section triggers</a:t>
            </a:r>
            <a:endParaRPr lang="da-DK" sz="2800" dirty="0" smtClean="0"/>
          </a:p>
          <a:p>
            <a:pPr defTabSz="914400" eaLnBrk="1" hangingPunct="1"/>
            <a:r>
              <a:rPr lang="de-CH" sz="2800" dirty="0" smtClean="0"/>
              <a:t>Layout specific CurrReport functions like NewPage(), ShowOutput() </a:t>
            </a:r>
            <a:endParaRPr lang="da-DK" sz="2800" dirty="0" smtClean="0"/>
          </a:p>
          <a:p>
            <a:pPr defTabSz="914400" eaLnBrk="1" hangingPunct="1"/>
            <a:r>
              <a:rPr lang="de-CH" sz="2800" dirty="0" smtClean="0"/>
              <a:t>CreateTotals()</a:t>
            </a:r>
            <a:endParaRPr lang="da-DK" sz="2800" dirty="0" smtClean="0"/>
          </a:p>
          <a:p>
            <a:pPr defTabSz="914400" eaLnBrk="1" hangingPunct="1"/>
            <a:r>
              <a:rPr lang="de-CH" sz="2800" dirty="0" smtClean="0"/>
              <a:t>Dynamic section printing based on a request form parameter  </a:t>
            </a:r>
            <a:endParaRPr lang="da-DK" sz="2800" dirty="0" smtClean="0"/>
          </a:p>
          <a:p>
            <a:pPr defTabSz="914400"/>
            <a:r>
              <a:rPr lang="en-US" sz="2800" dirty="0" smtClean="0"/>
              <a:t>No </a:t>
            </a:r>
            <a:r>
              <a:rPr lang="en-US" sz="2800" dirty="0" smtClean="0"/>
              <a:t>Transheader</a:t>
            </a:r>
            <a:r>
              <a:rPr lang="en-US" sz="2800" dirty="0" smtClean="0"/>
              <a:t>/</a:t>
            </a:r>
            <a:r>
              <a:rPr lang="en-US" sz="2800" dirty="0" smtClean="0"/>
              <a:t>TransFooter</a:t>
            </a:r>
            <a:r>
              <a:rPr lang="en-US" sz="2800" dirty="0" smtClean="0"/>
              <a:t> functionality in Reporting Services</a:t>
            </a:r>
          </a:p>
          <a:p>
            <a:pPr defTabSz="914400" eaLnBrk="1" hangingPunct="1"/>
            <a:r>
              <a:rPr lang="de-CH" sz="2800" dirty="0" err="1" smtClean="0"/>
              <a:t>Changing</a:t>
            </a:r>
            <a:r>
              <a:rPr lang="de-CH" sz="2800" dirty="0" smtClean="0"/>
              <a:t> the PaperSource via code. Printer </a:t>
            </a:r>
            <a:r>
              <a:rPr lang="de-CH" sz="2800" dirty="0" err="1" smtClean="0"/>
              <a:t>drivers</a:t>
            </a:r>
            <a:r>
              <a:rPr lang="de-CH" sz="2800" dirty="0" smtClean="0"/>
              <a:t> </a:t>
            </a:r>
            <a:r>
              <a:rPr lang="de-CH" sz="2800" dirty="0" err="1" smtClean="0"/>
              <a:t>needs</a:t>
            </a:r>
            <a:r>
              <a:rPr lang="de-CH" sz="2800" dirty="0" smtClean="0"/>
              <a:t> to </a:t>
            </a:r>
            <a:r>
              <a:rPr lang="de-CH" sz="2800" dirty="0" err="1" smtClean="0"/>
              <a:t>be</a:t>
            </a:r>
            <a:r>
              <a:rPr lang="de-CH" sz="2800" dirty="0" smtClean="0"/>
              <a:t> </a:t>
            </a:r>
            <a:r>
              <a:rPr lang="de-CH" sz="2800" dirty="0" err="1" smtClean="0"/>
              <a:t>configured</a:t>
            </a:r>
            <a:endParaRPr lang="de-CH" sz="2800" dirty="0" smtClean="0"/>
          </a:p>
          <a:p>
            <a:pPr defTabSz="914400" eaLnBrk="1" hangingPunct="1"/>
            <a:endParaRPr lang="de-CH" sz="2600" dirty="0" smtClean="0"/>
          </a:p>
          <a:p>
            <a:pPr defTabSz="914400">
              <a:buNone/>
            </a:pPr>
            <a:endParaRPr lang="en-US" sz="2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left)">
                                      <p:cBhvr>
                                        <p:cTn id="32"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Create totals and grouping per page</a:t>
            </a:r>
            <a:endParaRPr lang="en-US" dirty="0"/>
          </a:p>
        </p:txBody>
      </p:sp>
      <p:sp>
        <p:nvSpPr>
          <p:cNvPr id="2" name="Title 1"/>
          <p:cNvSpPr>
            <a:spLocks noGrp="1"/>
          </p:cNvSpPr>
          <p:nvPr>
            <p:ph type="ctrTitle"/>
          </p:nvPr>
        </p:nvSpPr>
        <p:spPr/>
        <p:txBody>
          <a:bodyPr/>
          <a:lstStyle/>
          <a:p>
            <a:r>
              <a:rPr lang="en-US" dirty="0" smtClean="0"/>
              <a:t>“Unsupported” functionality</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smtClean="0"/>
              <a:t>Impact on code</a:t>
            </a:r>
          </a:p>
        </p:txBody>
      </p:sp>
      <p:sp>
        <p:nvSpPr>
          <p:cNvPr id="3" name="Content Placeholder 2"/>
          <p:cNvSpPr>
            <a:spLocks noGrp="1"/>
          </p:cNvSpPr>
          <p:nvPr>
            <p:ph sz="half" idx="1"/>
          </p:nvPr>
        </p:nvSpPr>
        <p:spPr>
          <a:xfrm>
            <a:off x="380999" y="1411553"/>
            <a:ext cx="4333875" cy="4555093"/>
          </a:xfrm>
        </p:spPr>
        <p:txBody>
          <a:bodyPr/>
          <a:lstStyle/>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Header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fields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Hidden</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fields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Margin/page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size</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issues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Formats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fields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lvl="1" indent="-347914" defTabSz="912813">
              <a:spcBef>
                <a:spcPct val="20000"/>
              </a:spcBef>
              <a:buSzPct val="95000"/>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a typeface="+mn-ea"/>
                <a:cs typeface="+mn-cs"/>
              </a:rPr>
              <a:t>Decimals</a:t>
            </a:r>
          </a:p>
          <a:p>
            <a:pPr marL="347914" lvl="1" indent="-347914" defTabSz="912813">
              <a:spcBef>
                <a:spcPct val="20000"/>
              </a:spcBef>
              <a:buSzPct val="95000"/>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a typeface="+mn-ea"/>
                <a:cs typeface="+mn-cs"/>
              </a:rPr>
              <a:t>Dates</a:t>
            </a:r>
          </a:p>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Caption</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fields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New page per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group</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endParaRPr lang="da-DK" dirty="0" smtClean="0"/>
          </a:p>
          <a:p>
            <a:endParaRPr lang="en-US" dirty="0"/>
          </a:p>
        </p:txBody>
      </p:sp>
      <p:sp>
        <p:nvSpPr>
          <p:cNvPr id="4" name="Content Placeholder 3"/>
          <p:cNvSpPr>
            <a:spLocks noGrp="1"/>
          </p:cNvSpPr>
          <p:nvPr>
            <p:ph sz="half" idx="2"/>
          </p:nvPr>
        </p:nvSpPr>
        <p:spPr>
          <a:xfrm>
            <a:off x="1722119" y="1345051"/>
            <a:ext cx="6706985" cy="3231654"/>
          </a:xfrm>
        </p:spPr>
        <p:txBody>
          <a:bodyPr/>
          <a:lstStyle/>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Conditional</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coding</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in RDL</a:t>
            </a:r>
          </a:p>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Adding</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fields</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to the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dataset</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”Printing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on</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more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than</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one</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page” </a:t>
            </a: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”Visible”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vs</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BlankZero</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Truncate</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vs</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CanGrow</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Use</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of Option Fields</a:t>
            </a:r>
          </a:p>
          <a:p>
            <a:pPr marL="347914" indent="-347914" defTabSz="912813">
              <a:spcBef>
                <a:spcPct val="20000"/>
              </a:spcBef>
              <a:buBlip>
                <a:blip r:embed="rId3"/>
              </a:buBlip>
            </a:pP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Use</a:t>
            </a:r>
            <a:r>
              <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of </a:t>
            </a:r>
            <a:r>
              <a:rPr lang="da-DK" sz="2800" kern="12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Booleans</a:t>
            </a:r>
            <a:endParaRPr lang="da-DK" sz="2800" kern="1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0.25" calcmode="lin" valueType="num">
                                      <p:cBhvr override="childStyle">
                                        <p:cTn id="6" dur="2000" fill="hold"/>
                                        <p:tgtEl>
                                          <p:spTgt spid="3">
                                            <p:txEl>
                                              <p:pRg st="0" end="0"/>
                                            </p:txEl>
                                          </p:spTgt>
                                        </p:tgtEl>
                                        <p:attrNameLst>
                                          <p:attrName>style.fontSize</p:attrName>
                                        </p:attrNameLst>
                                      </p:cBhvr>
                                    </p:anim>
                                  </p:childTnLst>
                                </p:cTn>
                              </p:par>
                              <p:par>
                                <p:cTn id="7" presetID="4" presetClass="emph" presetSubtype="2" fill="hold" nodeType="withEffect">
                                  <p:stCondLst>
                                    <p:cond delay="0"/>
                                  </p:stCondLst>
                                  <p:childTnLst>
                                    <p:anim to="0.25" calcmode="lin" valueType="num">
                                      <p:cBhvr override="childStyle">
                                        <p:cTn id="8" dur="2000" fill="hold"/>
                                        <p:tgtEl>
                                          <p:spTgt spid="3">
                                            <p:txEl>
                                              <p:pRg st="1" end="1"/>
                                            </p:txEl>
                                          </p:spTgt>
                                        </p:tgtEl>
                                        <p:attrNameLst>
                                          <p:attrName>style.fontSize</p:attrName>
                                        </p:attrNameLst>
                                      </p:cBhvr>
                                    </p:anim>
                                  </p:childTnLst>
                                </p:cTn>
                              </p:par>
                              <p:par>
                                <p:cTn id="9" presetID="4" presetClass="emph" presetSubtype="2" fill="hold" nodeType="withEffect">
                                  <p:stCondLst>
                                    <p:cond delay="0"/>
                                  </p:stCondLst>
                                  <p:childTnLst>
                                    <p:anim to="0.25" calcmode="lin" valueType="num">
                                      <p:cBhvr override="childStyle">
                                        <p:cTn id="10" dur="2000" fill="hold"/>
                                        <p:tgtEl>
                                          <p:spTgt spid="3">
                                            <p:txEl>
                                              <p:pRg st="2" end="2"/>
                                            </p:txEl>
                                          </p:spTgt>
                                        </p:tgtEl>
                                        <p:attrNameLst>
                                          <p:attrName>style.fontSize</p:attrName>
                                        </p:attrNameLst>
                                      </p:cBhvr>
                                    </p:anim>
                                  </p:childTnLst>
                                </p:cTn>
                              </p:par>
                              <p:par>
                                <p:cTn id="11" presetID="4" presetClass="emph" presetSubtype="2" fill="hold" nodeType="withEffect">
                                  <p:stCondLst>
                                    <p:cond delay="0"/>
                                  </p:stCondLst>
                                  <p:childTnLst>
                                    <p:anim to="0.25" calcmode="lin" valueType="num">
                                      <p:cBhvr override="childStyle">
                                        <p:cTn id="12" dur="2000" fill="hold"/>
                                        <p:tgtEl>
                                          <p:spTgt spid="3">
                                            <p:txEl>
                                              <p:pRg st="3" end="3"/>
                                            </p:txEl>
                                          </p:spTgt>
                                        </p:tgtEl>
                                        <p:attrNameLst>
                                          <p:attrName>style.fontSize</p:attrName>
                                        </p:attrNameLst>
                                      </p:cBhvr>
                                    </p:anim>
                                  </p:childTnLst>
                                </p:cTn>
                              </p:par>
                              <p:par>
                                <p:cTn id="13" presetID="4" presetClass="emph" presetSubtype="2" fill="hold" nodeType="withEffect">
                                  <p:stCondLst>
                                    <p:cond delay="0"/>
                                  </p:stCondLst>
                                  <p:childTnLst>
                                    <p:anim to="0.25" calcmode="lin" valueType="num">
                                      <p:cBhvr override="childStyle">
                                        <p:cTn id="14" dur="2000" fill="hold"/>
                                        <p:tgtEl>
                                          <p:spTgt spid="3">
                                            <p:txEl>
                                              <p:pRg st="4" end="4"/>
                                            </p:txEl>
                                          </p:spTgt>
                                        </p:tgtEl>
                                        <p:attrNameLst>
                                          <p:attrName>style.fontSize</p:attrName>
                                        </p:attrNameLst>
                                      </p:cBhvr>
                                    </p:anim>
                                  </p:childTnLst>
                                </p:cTn>
                              </p:par>
                              <p:par>
                                <p:cTn id="15" presetID="4" presetClass="emph" presetSubtype="2" fill="hold" nodeType="withEffect">
                                  <p:stCondLst>
                                    <p:cond delay="0"/>
                                  </p:stCondLst>
                                  <p:childTnLst>
                                    <p:anim to="0.25" calcmode="lin" valueType="num">
                                      <p:cBhvr override="childStyle">
                                        <p:cTn id="16" dur="2000" fill="hold"/>
                                        <p:tgtEl>
                                          <p:spTgt spid="3">
                                            <p:txEl>
                                              <p:pRg st="5" end="5"/>
                                            </p:txEl>
                                          </p:spTgt>
                                        </p:tgtEl>
                                        <p:attrNameLst>
                                          <p:attrName>style.fontSize</p:attrName>
                                        </p:attrNameLst>
                                      </p:cBhvr>
                                    </p:anim>
                                  </p:childTnLst>
                                </p:cTn>
                              </p:par>
                              <p:par>
                                <p:cTn id="17" presetID="4" presetClass="emph" presetSubtype="2" fill="hold" nodeType="withEffect">
                                  <p:stCondLst>
                                    <p:cond delay="0"/>
                                  </p:stCondLst>
                                  <p:childTnLst>
                                    <p:anim to="0.25" calcmode="lin" valueType="num">
                                      <p:cBhvr override="childStyle">
                                        <p:cTn id="18" dur="2000" fill="hold"/>
                                        <p:tgtEl>
                                          <p:spTgt spid="3">
                                            <p:txEl>
                                              <p:pRg st="6" end="6"/>
                                            </p:txEl>
                                          </p:spTgt>
                                        </p:tgtEl>
                                        <p:attrNameLst>
                                          <p:attrName>style.fontSize</p:attrName>
                                        </p:attrNameLst>
                                      </p:cBhvr>
                                    </p:anim>
                                  </p:childTnLst>
                                </p:cTn>
                              </p:par>
                              <p:par>
                                <p:cTn id="19" presetID="4" presetClass="emph" presetSubtype="2" fill="hold" nodeType="withEffect">
                                  <p:stCondLst>
                                    <p:cond delay="0"/>
                                  </p:stCondLst>
                                  <p:childTnLst>
                                    <p:anim to="0.25" calcmode="lin" valueType="num">
                                      <p:cBhvr override="childStyle">
                                        <p:cTn id="20" dur="2000" fill="hold"/>
                                        <p:tgtEl>
                                          <p:spTgt spid="3">
                                            <p:txEl>
                                              <p:pRg st="7" end="7"/>
                                            </p:txEl>
                                          </p:spTgt>
                                        </p:tgtEl>
                                        <p:attrNameLst>
                                          <p:attrName>style.fontSize</p:attrName>
                                        </p:attrNameLst>
                                      </p:cBhvr>
                                    </p:anim>
                                  </p:childTnLst>
                                </p:cTn>
                              </p:par>
                              <p:par>
                                <p:cTn id="21" presetID="22" presetClass="entr" presetSubtype="4" fill="hold" nodeType="withEffect">
                                  <p:stCondLst>
                                    <p:cond delay="200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left)">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wipe(left)">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Adding code and conditional view</a:t>
            </a:r>
            <a:endParaRPr lang="en-US" dirty="0"/>
          </a:p>
        </p:txBody>
      </p:sp>
      <p:sp>
        <p:nvSpPr>
          <p:cNvPr id="2" name="Title 1"/>
          <p:cNvSpPr>
            <a:spLocks noGrp="1"/>
          </p:cNvSpPr>
          <p:nvPr>
            <p:ph type="ctrTitle"/>
          </p:nvPr>
        </p:nvSpPr>
        <p:spPr/>
        <p:txBody>
          <a:bodyPr/>
          <a:lstStyle/>
          <a:p>
            <a:r>
              <a:rPr lang="en-US" dirty="0" smtClean="0"/>
              <a:t>Impact on code</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80425" cy="664797"/>
          </a:xfrm>
        </p:spPr>
        <p:txBody>
          <a:bodyPr/>
          <a:lstStyle/>
          <a:p>
            <a:pPr marL="514350" indent="-514350"/>
            <a:r>
              <a:rPr lang="en-US" dirty="0" smtClean="0"/>
              <a:t>Tips and Tricks for developers</a:t>
            </a:r>
          </a:p>
        </p:txBody>
      </p:sp>
      <p:sp>
        <p:nvSpPr>
          <p:cNvPr id="3" name="Content Placeholder 2"/>
          <p:cNvSpPr>
            <a:spLocks noGrp="1"/>
          </p:cNvSpPr>
          <p:nvPr>
            <p:ph idx="1"/>
          </p:nvPr>
        </p:nvSpPr>
        <p:spPr>
          <a:xfrm>
            <a:off x="381000" y="1412875"/>
            <a:ext cx="8382000" cy="3502497"/>
          </a:xfrm>
        </p:spPr>
        <p:txBody>
          <a:bodyPr/>
          <a:lstStyle/>
          <a:p>
            <a:pPr marL="461963"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rPr>
              <a:t>Take a good look at the new data set</a:t>
            </a:r>
          </a:p>
          <a:p>
            <a:pPr marL="461963"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rPr>
              <a:t>What should the report actually do – How many different layouts should it support</a:t>
            </a:r>
          </a:p>
          <a:p>
            <a:pPr marL="461963" lvl="1"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ea typeface="+mn-ea"/>
                <a:cs typeface="+mn-cs"/>
              </a:rPr>
              <a:t>Visual Studio Hotfix - http://hotfix/FixDetails.aspx?fixid=344284</a:t>
            </a:r>
          </a:p>
          <a:p>
            <a:pPr marL="461963"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rPr>
              <a:t>Compiler output shows unsupported issues</a:t>
            </a:r>
          </a:p>
          <a:p>
            <a:pPr marL="461963"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rPr>
              <a:t>Plan for time to spend on each report</a:t>
            </a:r>
          </a:p>
          <a:p>
            <a:pPr marL="461963" indent="-461963" defTabSz="912813">
              <a:spcBef>
                <a:spcPct val="20000"/>
              </a:spcBef>
              <a:buBlip>
                <a:blip r:embed="rId3"/>
              </a:buBlip>
            </a:pPr>
            <a:r>
              <a:rPr lang="en-US" sz="2800" kern="1200" dirty="0" smtClean="0">
                <a:gradFill>
                  <a:gsLst>
                    <a:gs pos="50000">
                      <a:schemeClr val="tx1"/>
                    </a:gs>
                    <a:gs pos="100000">
                      <a:schemeClr val="tx1"/>
                    </a:gs>
                  </a:gsLst>
                  <a:lin ang="5400000" scaled="0"/>
                </a:gradFill>
              </a:rPr>
              <a:t>Look at the available reports for solutions</a:t>
            </a:r>
            <a:endParaRPr lang="da-DK" sz="2800" kern="1200" dirty="0">
              <a:gradFill>
                <a:gsLst>
                  <a:gs pos="5000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Graph and Dynamic report</a:t>
            </a:r>
            <a:endParaRPr lang="en-US" dirty="0"/>
          </a:p>
        </p:txBody>
      </p:sp>
      <p:sp>
        <p:nvSpPr>
          <p:cNvPr id="2" name="Title 1"/>
          <p:cNvSpPr>
            <a:spLocks noGrp="1"/>
          </p:cNvSpPr>
          <p:nvPr>
            <p:ph type="ctrTitle"/>
          </p:nvPr>
        </p:nvSpPr>
        <p:spPr/>
        <p:txBody>
          <a:bodyPr/>
          <a:lstStyle/>
          <a:p>
            <a:r>
              <a:rPr lang="en-US" dirty="0" smtClean="0"/>
              <a:t>Enhanced functionality</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Summary</a:t>
            </a:r>
            <a:endParaRPr lang="en-US" dirty="0"/>
          </a:p>
        </p:txBody>
      </p:sp>
      <p:sp>
        <p:nvSpPr>
          <p:cNvPr id="3" name="Content Placeholder 2"/>
          <p:cNvSpPr>
            <a:spLocks noGrp="1"/>
          </p:cNvSpPr>
          <p:nvPr>
            <p:ph idx="1"/>
          </p:nvPr>
        </p:nvSpPr>
        <p:spPr>
          <a:xfrm>
            <a:off x="382588" y="1414463"/>
            <a:ext cx="8380412" cy="2511457"/>
          </a:xfrm>
        </p:spPr>
        <p:txBody>
          <a:bodyPr/>
          <a:lstStyle/>
          <a:p>
            <a:r>
              <a:rPr lang="en-US" dirty="0" smtClean="0">
                <a:solidFill>
                  <a:schemeClr val="tx1"/>
                </a:solidFill>
              </a:rPr>
              <a:t>New reporting run-time, rendering and report design experience</a:t>
            </a:r>
          </a:p>
          <a:p>
            <a:r>
              <a:rPr lang="en-US" dirty="0" smtClean="0">
                <a:solidFill>
                  <a:schemeClr val="tx1"/>
                </a:solidFill>
              </a:rPr>
              <a:t>Expanded reporting design capabilities</a:t>
            </a:r>
          </a:p>
          <a:p>
            <a:r>
              <a:rPr lang="en-US" dirty="0" smtClean="0">
                <a:solidFill>
                  <a:schemeClr val="tx1"/>
                </a:solidFill>
              </a:rPr>
              <a:t>Take the time to learn the new environment</a:t>
            </a:r>
          </a:p>
          <a:p>
            <a:endParaRPr lang="en-US"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609398"/>
          </a:xfrm>
        </p:spPr>
        <p:txBody>
          <a:bodyPr/>
          <a:lstStyle/>
          <a:p>
            <a:r>
              <a:rPr sz="4400" smtClean="0"/>
              <a:t>Objectives</a:t>
            </a:r>
            <a:r>
              <a:rPr lang="da-DK" sz="4400" dirty="0" smtClean="0"/>
              <a:t> And Takeaways</a:t>
            </a:r>
            <a:endParaRPr lang="en-US" sz="4400" dirty="0"/>
          </a:p>
        </p:txBody>
      </p:sp>
      <p:sp>
        <p:nvSpPr>
          <p:cNvPr id="5" name="Content Placeholder 4"/>
          <p:cNvSpPr>
            <a:spLocks noGrp="1"/>
          </p:cNvSpPr>
          <p:nvPr>
            <p:ph idx="1"/>
          </p:nvPr>
        </p:nvSpPr>
        <p:spPr>
          <a:xfrm>
            <a:off x="382588" y="1414464"/>
            <a:ext cx="8380412" cy="7072705"/>
          </a:xfrm>
        </p:spPr>
        <p:txBody>
          <a:bodyPr/>
          <a:lstStyle/>
          <a:p>
            <a:r>
              <a:rPr lang="en-US" sz="2800" smtClean="0"/>
              <a:t>Session Objectives:</a:t>
            </a:r>
          </a:p>
          <a:p>
            <a:pPr lvl="1"/>
            <a:r>
              <a:rPr lang="en-US" smtClean="0"/>
              <a:t>Learn to design, modify and build reports for both Classic and RoleTailored Client</a:t>
            </a:r>
          </a:p>
          <a:p>
            <a:pPr lvl="1"/>
            <a:r>
              <a:rPr lang="en-US" smtClean="0"/>
              <a:t>Plan and prepare the work required for reports in the RoleTailored Client</a:t>
            </a:r>
          </a:p>
          <a:p>
            <a:r>
              <a:rPr lang="en-US" sz="2800" smtClean="0"/>
              <a:t>Key Takeaway 1</a:t>
            </a:r>
          </a:p>
          <a:p>
            <a:pPr lvl="1"/>
            <a:r>
              <a:rPr lang="en-US" smtClean="0"/>
              <a:t>New reporting run-time, rendering and report design experience</a:t>
            </a:r>
          </a:p>
          <a:p>
            <a:r>
              <a:rPr lang="en-US" sz="2800" smtClean="0"/>
              <a:t>Key Takeaway 2</a:t>
            </a:r>
          </a:p>
          <a:p>
            <a:pPr lvl="1"/>
            <a:r>
              <a:rPr lang="en-US" smtClean="0"/>
              <a:t>Best practices for creating reports that resembles the Classic reports</a:t>
            </a:r>
          </a:p>
          <a:p>
            <a:pPr lvl="1"/>
            <a:endParaRPr lang="en-US" smtClean="0"/>
          </a:p>
          <a:p>
            <a:endParaRPr lang="en-US" smtClean="0"/>
          </a:p>
          <a:p>
            <a:endParaRPr lang="en-US"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Alternative Solution</a:t>
            </a:r>
            <a:endParaRPr lang="en-US" dirty="0"/>
          </a:p>
        </p:txBody>
      </p:sp>
      <p:sp>
        <p:nvSpPr>
          <p:cNvPr id="3" name="Content Placeholder 2"/>
          <p:cNvSpPr>
            <a:spLocks noGrp="1"/>
          </p:cNvSpPr>
          <p:nvPr>
            <p:ph idx="1"/>
          </p:nvPr>
        </p:nvSpPr>
        <p:spPr>
          <a:xfrm>
            <a:off x="381000" y="1412875"/>
            <a:ext cx="8382000" cy="1748171"/>
          </a:xfrm>
        </p:spPr>
        <p:txBody>
          <a:bodyPr/>
          <a:lstStyle/>
          <a:p>
            <a:r>
              <a:rPr lang="en-US" dirty="0" smtClean="0"/>
              <a:t>Run Classic Client Report in </a:t>
            </a:r>
            <a:r>
              <a:rPr lang="en-US" dirty="0" smtClean="0"/>
              <a:t>RoleTailored</a:t>
            </a:r>
            <a:r>
              <a:rPr lang="en-US" dirty="0" smtClean="0"/>
              <a:t> Client</a:t>
            </a:r>
          </a:p>
          <a:p>
            <a:pPr lvl="1"/>
            <a:r>
              <a:rPr lang="en-US" dirty="0" smtClean="0"/>
              <a:t>Requires that Classic Client is installed on the Client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Questions?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471488" y="6278563"/>
            <a:ext cx="8148637" cy="350837"/>
          </a:xfrm>
          <a:prstGeom prst="rect">
            <a:avLst/>
          </a:prstGeom>
          <a:noFill/>
          <a:ln w="12700">
            <a:noFill/>
            <a:miter lim="800000"/>
            <a:headEnd type="none" w="sm" len="sm"/>
            <a:tailEnd type="none" w="sm" len="sm"/>
          </a:ln>
          <a:effectLst/>
        </p:spPr>
        <p:txBody>
          <a:bodyPr>
            <a:spAutoFit/>
          </a:bodyPr>
          <a:lstStyle/>
          <a:p>
            <a:pPr eaLnBrk="0" hangingPunct="0">
              <a:lnSpc>
                <a:spcPct val="100000"/>
              </a:lnSpc>
              <a:spcBef>
                <a:spcPct val="0"/>
              </a:spcBef>
            </a:pPr>
            <a:r>
              <a:rPr lang="en-US" sz="900" b="0" dirty="0">
                <a:cs typeface="Arial" charset="0"/>
              </a:rPr>
              <a:t>© 2006 Microsoft Corporation. All rights reserved.</a:t>
            </a:r>
          </a:p>
          <a:p>
            <a:pPr eaLnBrk="0" hangingPunct="0">
              <a:lnSpc>
                <a:spcPct val="100000"/>
              </a:lnSpc>
              <a:spcBef>
                <a:spcPct val="0"/>
              </a:spcBef>
            </a:pPr>
            <a:r>
              <a:rPr lang="en-US" sz="800" b="0" dirty="0">
                <a:cs typeface="Arial" charset="0"/>
              </a:rPr>
              <a:t>This presentation is for informational purposes only. Microsoft makes no warranties, express or implied, in this summary.</a:t>
            </a:r>
          </a:p>
        </p:txBody>
      </p:sp>
      <p:pic>
        <p:nvPicPr>
          <p:cNvPr id="348163" name="Picture 3" descr="Microsoft logo and tagline"/>
          <p:cNvPicPr>
            <a:picLocks noChangeAspect="1" noChangeArrowheads="1"/>
          </p:cNvPicPr>
          <p:nvPr/>
        </p:nvPicPr>
        <p:blipFill>
          <a:blip r:embed="rId3"/>
          <a:srcRect/>
          <a:stretch>
            <a:fillRect/>
          </a:stretch>
        </p:blipFill>
        <p:spPr bwMode="black">
          <a:xfrm>
            <a:off x="1589088" y="2759075"/>
            <a:ext cx="5913437" cy="12763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77273"/>
          </a:xfrm>
        </p:spPr>
        <p:txBody>
          <a:bodyPr/>
          <a:lstStyle/>
          <a:p>
            <a:r>
              <a:rPr lang="da-DK" dirty="0" smtClean="0"/>
              <a:t>Appendix</a:t>
            </a:r>
            <a:br>
              <a:rPr lang="da-DK" dirty="0" smtClean="0"/>
            </a:br>
            <a:endParaRPr lang="da-DK" dirty="0"/>
          </a:p>
        </p:txBody>
      </p:sp>
      <p:sp>
        <p:nvSpPr>
          <p:cNvPr id="3" name="Text Placeholder 2"/>
          <p:cNvSpPr>
            <a:spLocks noGrp="1"/>
          </p:cNvSpPr>
          <p:nvPr>
            <p:ph type="body" idx="1"/>
          </p:nvPr>
        </p:nvSpPr>
        <p:spPr/>
        <p:txBody>
          <a:bodyPr/>
          <a:lstStyle/>
          <a:p>
            <a:endParaRPr lang="da-DK"/>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Hot fix</a:t>
            </a:r>
            <a:endParaRPr lang="en-US" dirty="0"/>
          </a:p>
        </p:txBody>
      </p:sp>
      <p:sp>
        <p:nvSpPr>
          <p:cNvPr id="3" name="Text Placeholder 2"/>
          <p:cNvSpPr>
            <a:spLocks noGrp="1"/>
          </p:cNvSpPr>
          <p:nvPr>
            <p:ph type="body" sz="quarter" idx="10"/>
          </p:nvPr>
        </p:nvSpPr>
        <p:spPr>
          <a:xfrm>
            <a:off x="439058" y="1353495"/>
            <a:ext cx="8382000" cy="4801314"/>
          </a:xfrm>
        </p:spPr>
        <p:txBody>
          <a:bodyPr/>
          <a:lstStyle/>
          <a:p>
            <a:pPr>
              <a:buNone/>
            </a:pPr>
            <a:r>
              <a:rPr lang="en-US" sz="2000" b="1" u="sng" dirty="0" smtClean="0"/>
              <a:t>Why do I need it?</a:t>
            </a:r>
            <a:endParaRPr lang="da-DK" sz="2000" dirty="0" smtClean="0"/>
          </a:p>
          <a:p>
            <a:r>
              <a:rPr lang="en-US" sz="2000" dirty="0" smtClean="0"/>
              <a:t>If this </a:t>
            </a:r>
            <a:r>
              <a:rPr lang="en-US" sz="2000" dirty="0" smtClean="0"/>
              <a:t>hotfix</a:t>
            </a:r>
            <a:r>
              <a:rPr lang="en-US" sz="2000" dirty="0" smtClean="0"/>
              <a:t> is not installed all </a:t>
            </a:r>
            <a:r>
              <a:rPr lang="en-US" sz="2000" dirty="0" smtClean="0"/>
              <a:t>Zindex’es</a:t>
            </a:r>
            <a:r>
              <a:rPr lang="en-US" sz="2000" dirty="0" smtClean="0"/>
              <a:t> will be updated in you report object if you make any changes to it layout in Visual Studio. And if you need to compare the report before and after the change, this compare will be hard to do. </a:t>
            </a:r>
            <a:r>
              <a:rPr lang="en-US" sz="2000" dirty="0" smtClean="0"/>
              <a:t>Windiff</a:t>
            </a:r>
            <a:r>
              <a:rPr lang="en-US" sz="2000" dirty="0" smtClean="0"/>
              <a:t> will show differences throughout the report.</a:t>
            </a:r>
            <a:endParaRPr lang="da-DK" sz="2000" dirty="0" smtClean="0"/>
          </a:p>
          <a:p>
            <a:pPr>
              <a:buNone/>
            </a:pPr>
            <a:r>
              <a:rPr lang="en-US" sz="2000" dirty="0" smtClean="0"/>
              <a:t> </a:t>
            </a:r>
            <a:r>
              <a:rPr lang="en-US" sz="2000" b="1" u="sng" dirty="0" smtClean="0"/>
              <a:t>How </a:t>
            </a:r>
            <a:r>
              <a:rPr lang="en-US" sz="2000" b="1" u="sng" dirty="0" smtClean="0"/>
              <a:t>to get  the </a:t>
            </a:r>
            <a:r>
              <a:rPr lang="en-US" sz="2000" b="1" u="sng" dirty="0" smtClean="0"/>
              <a:t>hotfix</a:t>
            </a:r>
            <a:r>
              <a:rPr lang="en-US" sz="2000" b="1" u="sng" dirty="0" smtClean="0"/>
              <a:t>:</a:t>
            </a:r>
            <a:endParaRPr lang="da-DK" sz="2000" dirty="0" smtClean="0"/>
          </a:p>
          <a:p>
            <a:r>
              <a:rPr lang="en-US" sz="2000" dirty="0" smtClean="0"/>
              <a:t>Currently each partner and customer will need to request this by CSS. Ongoing investigating if we can place this </a:t>
            </a:r>
            <a:r>
              <a:rPr lang="en-US" sz="2000" dirty="0" smtClean="0"/>
              <a:t>hotfix</a:t>
            </a:r>
            <a:r>
              <a:rPr lang="en-US" sz="2000" dirty="0" smtClean="0"/>
              <a:t> on our product DVD.</a:t>
            </a:r>
            <a:endParaRPr lang="da-DK" sz="2000" dirty="0" smtClean="0"/>
          </a:p>
          <a:p>
            <a:pPr>
              <a:buNone/>
            </a:pPr>
            <a:r>
              <a:rPr lang="en-US" sz="2000" b="1" dirty="0" smtClean="0"/>
              <a:t> </a:t>
            </a:r>
            <a:r>
              <a:rPr lang="en-US" sz="2000" b="1" u="sng" dirty="0" smtClean="0"/>
              <a:t>Where </a:t>
            </a:r>
            <a:r>
              <a:rPr lang="en-US" sz="2000" b="1" u="sng" dirty="0" smtClean="0"/>
              <a:t>does this work and where does it not:</a:t>
            </a:r>
            <a:endParaRPr lang="da-DK" sz="2000" dirty="0" smtClean="0"/>
          </a:p>
          <a:p>
            <a:r>
              <a:rPr lang="en-US" sz="2000" dirty="0" smtClean="0"/>
              <a:t>This fix is for Visual Studio 2005 </a:t>
            </a:r>
            <a:r>
              <a:rPr lang="en-US" sz="2000" b="1" u="sng" dirty="0" smtClean="0"/>
              <a:t>ONLY</a:t>
            </a:r>
            <a:r>
              <a:rPr lang="en-US" sz="2000" dirty="0" smtClean="0"/>
              <a:t>. (Both Web Developer and Visual Studio Pro and up.)</a:t>
            </a:r>
            <a:endParaRPr lang="da-DK" sz="2000" dirty="0" smtClean="0"/>
          </a:p>
          <a:p>
            <a:r>
              <a:rPr lang="en-US" sz="2000" dirty="0" smtClean="0"/>
              <a:t> </a:t>
            </a:r>
            <a:r>
              <a:rPr lang="en-US" sz="2000" dirty="0" smtClean="0"/>
              <a:t>This </a:t>
            </a:r>
            <a:r>
              <a:rPr lang="en-US" sz="2000" dirty="0" smtClean="0"/>
              <a:t>fix will </a:t>
            </a:r>
            <a:r>
              <a:rPr lang="en-US" sz="2000" b="1" u="sng" dirty="0" smtClean="0"/>
              <a:t>NOT</a:t>
            </a:r>
            <a:r>
              <a:rPr lang="en-US" sz="2000" dirty="0" smtClean="0"/>
              <a:t> work on Visual Studio 2008. (Both Web Developer and Visual Studio Pro and up.)  </a:t>
            </a:r>
            <a:endParaRPr lang="da-DK" sz="2000" dirty="0" smtClean="0"/>
          </a:p>
          <a:p>
            <a:r>
              <a:rPr lang="en-US" sz="2000" dirty="0" smtClean="0"/>
              <a:t>This fix will be included in the coming service packs for Visual Studio 2005 and Visual Studio 2008. </a:t>
            </a:r>
            <a:endParaRPr lang="da-DK" sz="20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 Output </a:t>
            </a:r>
            <a:endParaRPr lang="en-US" dirty="0"/>
          </a:p>
        </p:txBody>
      </p:sp>
      <p:pic>
        <p:nvPicPr>
          <p:cNvPr id="1026" name="Picture 1" descr="image001"/>
          <p:cNvPicPr>
            <a:picLocks noGrp="1" noChangeAspect="1" noChangeArrowheads="1"/>
          </p:cNvPicPr>
          <p:nvPr>
            <p:ph idx="1"/>
          </p:nvPr>
        </p:nvPicPr>
        <p:blipFill>
          <a:blip r:embed="rId2"/>
          <a:stretch>
            <a:fillRect/>
          </a:stretch>
        </p:blipFill>
        <p:spPr bwMode="auto">
          <a:xfrm>
            <a:off x="2694442" y="1414463"/>
            <a:ext cx="3756704" cy="2076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77813"/>
            <a:ext cx="8480425" cy="600164"/>
          </a:xfrm>
        </p:spPr>
        <p:txBody>
          <a:bodyPr/>
          <a:lstStyle/>
          <a:p>
            <a:r>
              <a:rPr lang="da-DK" dirty="0" smtClean="0"/>
              <a:t>Definition of dataset</a:t>
            </a:r>
            <a:endParaRPr lang="en-US" dirty="0" smtClean="0"/>
          </a:p>
        </p:txBody>
      </p:sp>
      <p:sp>
        <p:nvSpPr>
          <p:cNvPr id="32771" name="Content Placeholder 2"/>
          <p:cNvSpPr>
            <a:spLocks noGrp="1"/>
          </p:cNvSpPr>
          <p:nvPr>
            <p:ph idx="1"/>
          </p:nvPr>
        </p:nvSpPr>
        <p:spPr>
          <a:xfrm>
            <a:off x="382588" y="1414463"/>
            <a:ext cx="8380412" cy="4339650"/>
          </a:xfrm>
        </p:spPr>
        <p:txBody>
          <a:bodyPr/>
          <a:lstStyle/>
          <a:p>
            <a:r>
              <a:rPr lang="en-US" sz="2000" dirty="0" smtClean="0"/>
              <a:t>Label controls in any section will turn into a </a:t>
            </a:r>
            <a:r>
              <a:rPr lang="en-US" sz="2000" dirty="0" smtClean="0"/>
              <a:t>DataSet</a:t>
            </a:r>
            <a:r>
              <a:rPr lang="en-US" sz="2000" dirty="0" smtClean="0"/>
              <a:t> field.</a:t>
            </a:r>
          </a:p>
          <a:p>
            <a:r>
              <a:rPr lang="en-US" sz="2000" dirty="0" smtClean="0"/>
              <a:t>TextBox</a:t>
            </a:r>
            <a:r>
              <a:rPr lang="en-US" sz="2000" dirty="0" smtClean="0"/>
              <a:t> controls in all header sections will turn into a </a:t>
            </a:r>
            <a:r>
              <a:rPr lang="en-US" sz="2000" dirty="0" smtClean="0"/>
              <a:t>DataSet</a:t>
            </a:r>
            <a:r>
              <a:rPr lang="en-US" sz="2000" dirty="0" smtClean="0"/>
              <a:t> field.</a:t>
            </a:r>
          </a:p>
          <a:p>
            <a:r>
              <a:rPr lang="en-US" sz="2000" dirty="0" smtClean="0"/>
              <a:t>TextBox</a:t>
            </a:r>
            <a:r>
              <a:rPr lang="en-US" sz="2000" dirty="0" smtClean="0"/>
              <a:t> controls in all body sections will turn into a </a:t>
            </a:r>
            <a:r>
              <a:rPr lang="en-US" sz="2000" dirty="0" smtClean="0"/>
              <a:t>DataSet</a:t>
            </a:r>
            <a:r>
              <a:rPr lang="en-US" sz="2000" dirty="0" smtClean="0"/>
              <a:t> field.</a:t>
            </a:r>
          </a:p>
          <a:p>
            <a:r>
              <a:rPr lang="en-US" sz="2000" dirty="0" smtClean="0"/>
              <a:t>TextBox</a:t>
            </a:r>
            <a:r>
              <a:rPr lang="en-US" sz="2000" dirty="0" smtClean="0"/>
              <a:t> controls in all group header sections will turn into a </a:t>
            </a:r>
            <a:r>
              <a:rPr lang="en-US" sz="2000" dirty="0" smtClean="0"/>
              <a:t>DataSet</a:t>
            </a:r>
            <a:r>
              <a:rPr lang="en-US" sz="2000" dirty="0" smtClean="0"/>
              <a:t> field.</a:t>
            </a:r>
          </a:p>
          <a:p>
            <a:r>
              <a:rPr lang="en-US" sz="2000" dirty="0" smtClean="0"/>
              <a:t>TextBox</a:t>
            </a:r>
            <a:r>
              <a:rPr lang="en-US" sz="2000" dirty="0" smtClean="0"/>
              <a:t> controls in all </a:t>
            </a:r>
            <a:r>
              <a:rPr lang="en-US" sz="2000" dirty="0" smtClean="0"/>
              <a:t>transheader</a:t>
            </a:r>
            <a:r>
              <a:rPr lang="en-US" sz="2000" dirty="0" smtClean="0"/>
              <a:t> and </a:t>
            </a:r>
            <a:r>
              <a:rPr lang="en-US" sz="2000" dirty="0" smtClean="0"/>
              <a:t>transfooter</a:t>
            </a:r>
            <a:r>
              <a:rPr lang="en-US" sz="2000" dirty="0" smtClean="0"/>
              <a:t> sections will </a:t>
            </a:r>
            <a:r>
              <a:rPr lang="en-US" sz="2000" b="1" dirty="0" smtClean="0"/>
              <a:t>not</a:t>
            </a:r>
            <a:r>
              <a:rPr lang="en-US" sz="2000" dirty="0" smtClean="0"/>
              <a:t> turn into a </a:t>
            </a:r>
            <a:r>
              <a:rPr lang="en-US" sz="2000" dirty="0" smtClean="0"/>
              <a:t>DataSet</a:t>
            </a:r>
            <a:r>
              <a:rPr lang="en-US" sz="2000" dirty="0" smtClean="0"/>
              <a:t> field.</a:t>
            </a:r>
          </a:p>
          <a:p>
            <a:r>
              <a:rPr lang="en-US" sz="2000" dirty="0" smtClean="0"/>
              <a:t>TextBox</a:t>
            </a:r>
            <a:r>
              <a:rPr lang="en-US" sz="2000" dirty="0" smtClean="0"/>
              <a:t> controls in all group footer and footer sections will </a:t>
            </a:r>
            <a:r>
              <a:rPr lang="en-US" sz="2000" b="1" dirty="0" smtClean="0"/>
              <a:t>not</a:t>
            </a:r>
            <a:r>
              <a:rPr lang="en-US" sz="2000" dirty="0" smtClean="0"/>
              <a:t> turn into a </a:t>
            </a:r>
            <a:r>
              <a:rPr lang="en-US" sz="2000" dirty="0" smtClean="0"/>
              <a:t>DataSet</a:t>
            </a:r>
            <a:r>
              <a:rPr lang="en-US" sz="2000" dirty="0" smtClean="0"/>
              <a:t> field if a matching source expression is found on a control in the body section. </a:t>
            </a:r>
          </a:p>
          <a:p>
            <a:r>
              <a:rPr lang="en-US" sz="2000" dirty="0" smtClean="0"/>
              <a:t>PictureBox</a:t>
            </a:r>
            <a:r>
              <a:rPr lang="en-US" sz="2000" dirty="0" smtClean="0"/>
              <a:t> controls follow the same rules with the </a:t>
            </a:r>
            <a:r>
              <a:rPr lang="en-US" sz="2000" dirty="0" smtClean="0"/>
              <a:t>TextBox</a:t>
            </a:r>
            <a:r>
              <a:rPr lang="en-US" sz="2000" dirty="0" smtClean="0"/>
              <a:t> controls.</a:t>
            </a:r>
          </a:p>
          <a:p>
            <a:r>
              <a:rPr lang="en-US" sz="2000" dirty="0" smtClean="0"/>
              <a:t>Shape controls are ignored.</a:t>
            </a:r>
          </a:p>
          <a:p>
            <a:r>
              <a:rPr lang="da-DK" sz="2000" dirty="0" smtClean="0"/>
              <a:t>If a textbox is of type decimal an extra field is added for formatting.</a:t>
            </a:r>
            <a:endParaRPr lang="en-US" sz="20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da-DK" dirty="0" smtClean="0"/>
              <a:t>Definition of dataset</a:t>
            </a:r>
            <a:endParaRPr lang="en-US" dirty="0" smtClean="0"/>
          </a:p>
        </p:txBody>
      </p:sp>
      <p:sp>
        <p:nvSpPr>
          <p:cNvPr id="30723" name="Content Placeholder 2"/>
          <p:cNvSpPr>
            <a:spLocks noGrp="1"/>
          </p:cNvSpPr>
          <p:nvPr>
            <p:ph idx="1"/>
          </p:nvPr>
        </p:nvSpPr>
        <p:spPr/>
        <p:txBody>
          <a:bodyPr/>
          <a:lstStyle/>
          <a:p>
            <a:r>
              <a:rPr lang="en-US" dirty="0" smtClean="0"/>
              <a:t>Idea is to treat each label and textbox as a column in the resulting dataset</a:t>
            </a:r>
          </a:p>
          <a:p>
            <a:r>
              <a:rPr lang="da-DK" dirty="0" smtClean="0"/>
              <a:t>Simple rules apply to naming</a:t>
            </a:r>
          </a:p>
          <a:p>
            <a:pPr lvl="1"/>
            <a:r>
              <a:rPr lang="da-DK" dirty="0" smtClean="0"/>
              <a:t>Each control is prefixed with the name of the dataitem</a:t>
            </a:r>
          </a:p>
          <a:p>
            <a:pPr lvl="1"/>
            <a:r>
              <a:rPr lang="da-DK" dirty="0" smtClean="0"/>
              <a:t>Totals will not be added to dataset</a:t>
            </a:r>
          </a:p>
          <a:p>
            <a:pPr lvl="1"/>
            <a:r>
              <a:rPr lang="da-DK" dirty="0" smtClean="0"/>
              <a:t>Controls that appears with same sourceexpression in several sections will be added once</a:t>
            </a:r>
          </a:p>
          <a:p>
            <a:pPr lvl="1"/>
            <a:r>
              <a:rPr lang="da-DK" dirty="0" smtClean="0"/>
              <a:t>All files can be overwritten if needed</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da-DK" dirty="0" smtClean="0"/>
              <a:t>Definition of dataset</a:t>
            </a:r>
            <a:endParaRPr lang="en-US" dirty="0" smtClean="0"/>
          </a:p>
        </p:txBody>
      </p:sp>
      <p:sp>
        <p:nvSpPr>
          <p:cNvPr id="31747" name="Content Placeholder 2"/>
          <p:cNvSpPr>
            <a:spLocks noGrp="1"/>
          </p:cNvSpPr>
          <p:nvPr>
            <p:ph idx="1"/>
          </p:nvPr>
        </p:nvSpPr>
        <p:spPr/>
        <p:txBody>
          <a:bodyPr/>
          <a:lstStyle/>
          <a:p>
            <a:r>
              <a:rPr lang="da-DK" dirty="0" smtClean="0"/>
              <a:t>We add primary key for all dataitems in dataset even if they are not referenced in sections</a:t>
            </a:r>
          </a:p>
          <a:p>
            <a:r>
              <a:rPr lang="da-DK" dirty="0" smtClean="0"/>
              <a:t>We add columns used for groupings even if they are not referenced in sections</a:t>
            </a:r>
          </a:p>
          <a:p>
            <a:r>
              <a:rPr lang="da-DK" dirty="0" smtClean="0"/>
              <a:t>We add format strings for controls containing currency amounts</a:t>
            </a:r>
          </a:p>
          <a:p>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77813"/>
            <a:ext cx="8480425" cy="600164"/>
          </a:xfrm>
        </p:spPr>
        <p:txBody>
          <a:bodyPr/>
          <a:lstStyle/>
          <a:p>
            <a:r>
              <a:rPr lang="da-DK" dirty="0" smtClean="0"/>
              <a:t>Definition of dataset</a:t>
            </a:r>
            <a:endParaRPr lang="en-US" dirty="0" smtClean="0"/>
          </a:p>
        </p:txBody>
      </p:sp>
      <p:sp>
        <p:nvSpPr>
          <p:cNvPr id="34819" name="Content Placeholder 2"/>
          <p:cNvSpPr>
            <a:spLocks noGrp="1"/>
          </p:cNvSpPr>
          <p:nvPr>
            <p:ph idx="1"/>
          </p:nvPr>
        </p:nvSpPr>
        <p:spPr/>
        <p:txBody>
          <a:bodyPr/>
          <a:lstStyle/>
          <a:p>
            <a:r>
              <a:rPr lang="da-DK" smtClean="0"/>
              <a:t>Textboxes in Group Footer and Footer</a:t>
            </a:r>
          </a:p>
          <a:p>
            <a:pPr lvl="1"/>
            <a:r>
              <a:rPr lang="en-US" dirty="0" smtClean="0"/>
              <a:t>These will be turned into Sum() expressions based on another control that uses the same expression in a body section above. </a:t>
            </a:r>
          </a:p>
          <a:p>
            <a:pPr lvl="1"/>
            <a:r>
              <a:rPr lang="en-US" dirty="0" smtClean="0"/>
              <a:t>If such a control cannot be found automatically a new, invisible control needs to be added to the report section in C/SIDE.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7409"/>
          <p:cNvSpPr>
            <a:spLocks noGrp="1"/>
          </p:cNvSpPr>
          <p:nvPr>
            <p:ph type="title" idx="4294967295"/>
          </p:nvPr>
        </p:nvSpPr>
        <p:spPr>
          <a:xfrm>
            <a:off x="663575" y="277813"/>
            <a:ext cx="8480425" cy="665162"/>
          </a:xfrm>
        </p:spPr>
        <p:txBody>
          <a:bodyPr/>
          <a:lstStyle/>
          <a:p>
            <a:pPr marL="0" indent="0" defTabSz="914400"/>
            <a:r>
              <a:rPr lang="da-DK" dirty="0" smtClean="0"/>
              <a:t>New </a:t>
            </a:r>
            <a:r>
              <a:rPr lang="da-DK" dirty="0" err="1" smtClean="0"/>
              <a:t>Report</a:t>
            </a:r>
            <a:r>
              <a:rPr lang="da-DK" dirty="0" smtClean="0"/>
              <a:t> Design</a:t>
            </a:r>
            <a:endParaRPr lang="en-US" dirty="0" smtClean="0"/>
          </a:p>
        </p:txBody>
      </p:sp>
      <p:sp>
        <p:nvSpPr>
          <p:cNvPr id="16387" name="Shape 17410"/>
          <p:cNvSpPr>
            <a:spLocks noGrp="1"/>
          </p:cNvSpPr>
          <p:nvPr>
            <p:ph idx="4294967295"/>
          </p:nvPr>
        </p:nvSpPr>
        <p:spPr>
          <a:xfrm>
            <a:off x="649288" y="1108075"/>
            <a:ext cx="8494712" cy="4629150"/>
          </a:xfrm>
        </p:spPr>
        <p:txBody>
          <a:bodyPr/>
          <a:lstStyle/>
          <a:p>
            <a:r>
              <a:rPr lang="en-US" dirty="0" smtClean="0"/>
              <a:t>Expanded runtime options with Reporting Services</a:t>
            </a:r>
          </a:p>
          <a:p>
            <a:pPr lvl="1"/>
            <a:r>
              <a:rPr lang="en-US" dirty="0" smtClean="0"/>
              <a:t>Richer formatting capabilities and functionality</a:t>
            </a:r>
          </a:p>
          <a:p>
            <a:pPr lvl="1"/>
            <a:r>
              <a:rPr lang="en-US" dirty="0" smtClean="0">
                <a:latin typeface="Arial" charset="0"/>
              </a:rPr>
              <a:t>Interactive Reports</a:t>
            </a:r>
          </a:p>
          <a:p>
            <a:pPr lvl="1"/>
            <a:r>
              <a:rPr lang="en-US" dirty="0" smtClean="0">
                <a:latin typeface="Arial" charset="0"/>
              </a:rPr>
              <a:t>Out-of-the-Box Export to PDF and Excel</a:t>
            </a:r>
            <a:endParaRPr lang="en-US" dirty="0" smtClean="0"/>
          </a:p>
          <a:p>
            <a:r>
              <a:rPr lang="en-US" dirty="0" smtClean="0"/>
              <a:t>Integrated Design Experience for Both Clients</a:t>
            </a:r>
          </a:p>
          <a:p>
            <a:pPr lvl="1"/>
            <a:r>
              <a:rPr lang="en-US" dirty="0" smtClean="0"/>
              <a:t>Integration of existing designer with Visual Studio</a:t>
            </a:r>
          </a:p>
          <a:p>
            <a:pPr lvl="1"/>
            <a:r>
              <a:rPr lang="en-US" dirty="0" smtClean="0"/>
              <a:t>Support two clients with one report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left)">
                                      <p:cBhvr>
                                        <p:cTn id="10" dur="500"/>
                                        <p:tgtEl>
                                          <p:spTgt spid="1638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wipe(left)">
                                      <p:cBhvr>
                                        <p:cTn id="13" dur="500"/>
                                        <p:tgtEl>
                                          <p:spTgt spid="1638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wipe(left)">
                                      <p:cBhvr>
                                        <p:cTn id="16" dur="500"/>
                                        <p:tgtEl>
                                          <p:spTgt spid="163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wipe(left)">
                                      <p:cBhvr>
                                        <p:cTn id="21" dur="500"/>
                                        <p:tgtEl>
                                          <p:spTgt spid="16387">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wipe(left)">
                                      <p:cBhvr>
                                        <p:cTn id="24" dur="500"/>
                                        <p:tgtEl>
                                          <p:spTgt spid="16387">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wipe(left)">
                                      <p:cBhvr>
                                        <p:cTn id="27"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5601"/>
          <p:cNvSpPr>
            <a:spLocks noGrp="1"/>
          </p:cNvSpPr>
          <p:nvPr>
            <p:ph type="title" idx="4294967295"/>
          </p:nvPr>
        </p:nvSpPr>
        <p:spPr>
          <a:xfrm>
            <a:off x="663575" y="277813"/>
            <a:ext cx="8480425" cy="595312"/>
          </a:xfrm>
        </p:spPr>
        <p:txBody>
          <a:bodyPr/>
          <a:lstStyle/>
          <a:p>
            <a:pPr marL="0" indent="0" defTabSz="914400"/>
            <a:r>
              <a:rPr lang="da-DK" dirty="0" smtClean="0"/>
              <a:t>Formatting</a:t>
            </a:r>
            <a:endParaRPr lang="en-US" dirty="0" smtClean="0"/>
          </a:p>
        </p:txBody>
      </p:sp>
      <p:sp>
        <p:nvSpPr>
          <p:cNvPr id="23555" name="Shape 25602"/>
          <p:cNvSpPr>
            <a:spLocks noGrp="1"/>
          </p:cNvSpPr>
          <p:nvPr>
            <p:ph idx="4294967295"/>
          </p:nvPr>
        </p:nvSpPr>
        <p:spPr>
          <a:xfrm>
            <a:off x="649288" y="1416050"/>
            <a:ext cx="8494712" cy="633413"/>
          </a:xfrm>
        </p:spPr>
        <p:txBody>
          <a:bodyPr>
            <a:normAutofit/>
          </a:bodyPr>
          <a:lstStyle/>
          <a:p>
            <a:pPr>
              <a:lnSpc>
                <a:spcPct val="80000"/>
              </a:lnSpc>
              <a:buNone/>
            </a:pPr>
            <a:r>
              <a:rPr lang="da-DK" sz="2400" dirty="0" smtClean="0"/>
              <a:t>Adheres to C/SIDE Formatting Rules</a:t>
            </a:r>
            <a:endParaRPr lang="en-US" sz="2400" dirty="0" smtClean="0"/>
          </a:p>
          <a:p>
            <a:pPr>
              <a:lnSpc>
                <a:spcPct val="80000"/>
              </a:lnSpc>
            </a:pPr>
            <a:endParaRPr lang="en-US" sz="1900" dirty="0" smtClean="0"/>
          </a:p>
          <a:p>
            <a:pPr lvl="1">
              <a:lnSpc>
                <a:spcPct val="80000"/>
              </a:lnSpc>
            </a:pPr>
            <a:endParaRPr lang="en-US" sz="2200" dirty="0" smtClean="0"/>
          </a:p>
        </p:txBody>
      </p:sp>
      <p:sp>
        <p:nvSpPr>
          <p:cNvPr id="15364" name="TextBox 3"/>
          <p:cNvSpPr txBox="1">
            <a:spLocks noChangeArrowheads="1"/>
          </p:cNvSpPr>
          <p:nvPr/>
        </p:nvSpPr>
        <p:spPr bwMode="auto">
          <a:xfrm>
            <a:off x="714375" y="6429375"/>
            <a:ext cx="992188" cy="277813"/>
          </a:xfrm>
          <a:prstGeom prst="rect">
            <a:avLst/>
          </a:prstGeom>
          <a:noFill/>
          <a:ln w="9525">
            <a:noFill/>
            <a:miter lim="800000"/>
            <a:headEnd/>
            <a:tailEnd/>
          </a:ln>
        </p:spPr>
        <p:txBody>
          <a:bodyPr wrap="none">
            <a:spAutoFit/>
          </a:bodyPr>
          <a:lstStyle/>
          <a:p>
            <a:r>
              <a:rPr lang="da-DK">
                <a:solidFill>
                  <a:schemeClr val="tx1"/>
                </a:solidFill>
              </a:rPr>
              <a:t>Confidential</a:t>
            </a:r>
          </a:p>
        </p:txBody>
      </p:sp>
      <p:sp>
        <p:nvSpPr>
          <p:cNvPr id="6" name="TextBox 5"/>
          <p:cNvSpPr txBox="1"/>
          <p:nvPr/>
        </p:nvSpPr>
        <p:spPr>
          <a:xfrm>
            <a:off x="412956" y="1976268"/>
            <a:ext cx="7757650" cy="3588675"/>
          </a:xfrm>
          <a:prstGeom prst="rect">
            <a:avLst/>
          </a:prstGeom>
          <a:noFill/>
        </p:spPr>
        <p:txBody>
          <a:bodyPr wrap="square" rtlCol="0">
            <a:spAutoFit/>
          </a:bodyPr>
          <a:lstStyle/>
          <a:p>
            <a:pPr algn="l">
              <a:lnSpc>
                <a:spcPct val="80000"/>
              </a:lnSpc>
              <a:buFont typeface="Arial" pitchFamily="34" charset="0"/>
              <a:buChar char="•"/>
            </a:pPr>
            <a:r>
              <a:rPr lang="en-US" sz="1600" dirty="0" smtClean="0"/>
              <a:t>Check the </a:t>
            </a:r>
            <a:r>
              <a:rPr lang="en-US" sz="1600" dirty="0" smtClean="0"/>
              <a:t>AutoFormatType</a:t>
            </a:r>
            <a:r>
              <a:rPr lang="en-US" sz="1600" dirty="0" smtClean="0"/>
              <a:t> and </a:t>
            </a:r>
            <a:r>
              <a:rPr lang="en-US" sz="1600" dirty="0" smtClean="0"/>
              <a:t>AutoFormatExpression</a:t>
            </a:r>
            <a:r>
              <a:rPr lang="en-US" sz="1600" dirty="0" smtClean="0"/>
              <a:t> properties, then use these as the formatting basis</a:t>
            </a:r>
          </a:p>
          <a:p>
            <a:pPr algn="l">
              <a:lnSpc>
                <a:spcPct val="80000"/>
              </a:lnSpc>
              <a:buFont typeface="Arial" pitchFamily="34" charset="0"/>
              <a:buChar char="•"/>
            </a:pPr>
            <a:r>
              <a:rPr lang="en-US" sz="1600" dirty="0" smtClean="0"/>
              <a:t>If both were empty, go to the field’s properties in the Table metadata. </a:t>
            </a:r>
          </a:p>
          <a:p>
            <a:pPr algn="l">
              <a:lnSpc>
                <a:spcPct val="80000"/>
              </a:lnSpc>
              <a:buFont typeface="Arial" pitchFamily="34" charset="0"/>
              <a:buChar char="•"/>
            </a:pPr>
            <a:r>
              <a:rPr lang="en-US" sz="1600" dirty="0" smtClean="0"/>
              <a:t>Check the </a:t>
            </a:r>
            <a:r>
              <a:rPr lang="en-US" sz="1600" dirty="0" smtClean="0"/>
              <a:t>AutoFormatType</a:t>
            </a:r>
            <a:r>
              <a:rPr lang="en-US" sz="1600" dirty="0" smtClean="0"/>
              <a:t> and </a:t>
            </a:r>
            <a:r>
              <a:rPr lang="en-US" sz="1600" dirty="0" smtClean="0"/>
              <a:t>AutoFormatExpression</a:t>
            </a:r>
            <a:r>
              <a:rPr lang="en-US" sz="1600" dirty="0" smtClean="0"/>
              <a:t>, if provided use these as the formatting basis. This will contain some C/SIDE precision string like 2:2.</a:t>
            </a:r>
          </a:p>
          <a:p>
            <a:pPr algn="l">
              <a:lnSpc>
                <a:spcPct val="80000"/>
              </a:lnSpc>
              <a:buFont typeface="Arial" pitchFamily="34" charset="0"/>
              <a:buChar char="•"/>
            </a:pPr>
            <a:r>
              <a:rPr lang="en-US" sz="1600" dirty="0" smtClean="0"/>
              <a:t>If both were empty, go back to the report or form and check the </a:t>
            </a:r>
            <a:r>
              <a:rPr lang="en-US" sz="1600" dirty="0" smtClean="0"/>
              <a:t>DecimalPlaces</a:t>
            </a:r>
            <a:r>
              <a:rPr lang="en-US" sz="1600" dirty="0" smtClean="0"/>
              <a:t> property for the formatting basis. This will contain some C/SIDE precision expression like 2:2.</a:t>
            </a:r>
          </a:p>
          <a:p>
            <a:pPr algn="l">
              <a:lnSpc>
                <a:spcPct val="80000"/>
              </a:lnSpc>
              <a:buFont typeface="Arial" pitchFamily="34" charset="0"/>
              <a:buChar char="•"/>
            </a:pPr>
            <a:r>
              <a:rPr lang="en-US" sz="1600" dirty="0" smtClean="0"/>
              <a:t>If </a:t>
            </a:r>
            <a:r>
              <a:rPr lang="en-US" sz="1600" dirty="0" smtClean="0"/>
              <a:t>DecimalPlaces</a:t>
            </a:r>
            <a:r>
              <a:rPr lang="en-US" sz="1600" dirty="0" smtClean="0"/>
              <a:t> property is undefined, then go back to the Table metadata.</a:t>
            </a:r>
          </a:p>
          <a:p>
            <a:pPr algn="l">
              <a:lnSpc>
                <a:spcPct val="80000"/>
              </a:lnSpc>
              <a:buFont typeface="Arial" pitchFamily="34" charset="0"/>
              <a:buChar char="•"/>
            </a:pPr>
            <a:r>
              <a:rPr lang="en-US" sz="1600" dirty="0" smtClean="0"/>
              <a:t>If provided, use the field’s </a:t>
            </a:r>
            <a:r>
              <a:rPr lang="en-US" sz="1600" dirty="0" smtClean="0"/>
              <a:t>DecimalPlaces</a:t>
            </a:r>
            <a:r>
              <a:rPr lang="en-US" sz="1600" dirty="0" smtClean="0"/>
              <a:t> property for the formatting basis.</a:t>
            </a:r>
          </a:p>
          <a:p>
            <a:pPr algn="l">
              <a:lnSpc>
                <a:spcPct val="80000"/>
              </a:lnSpc>
              <a:buFont typeface="Arial" pitchFamily="34" charset="0"/>
              <a:buChar char="•"/>
            </a:pPr>
            <a:r>
              <a:rPr lang="en-US" sz="1600" dirty="0" smtClean="0"/>
              <a:t>If the formatting basis was </a:t>
            </a:r>
            <a:r>
              <a:rPr lang="en-US" sz="1600" dirty="0" smtClean="0"/>
              <a:t>AutoFormatType</a:t>
            </a:r>
            <a:r>
              <a:rPr lang="en-US" sz="1600" dirty="0" smtClean="0"/>
              <a:t> and </a:t>
            </a:r>
            <a:r>
              <a:rPr lang="en-US" sz="1600" dirty="0" smtClean="0"/>
              <a:t>AutoFormatExpression</a:t>
            </a:r>
            <a:r>
              <a:rPr lang="en-US" sz="1600" dirty="0" smtClean="0"/>
              <a:t>, evaluate the expression and call Codeunit1’s </a:t>
            </a:r>
            <a:r>
              <a:rPr lang="en-US" sz="1600" dirty="0" smtClean="0"/>
              <a:t>AutoFormatTranslate</a:t>
            </a:r>
            <a:r>
              <a:rPr lang="en-US" sz="1600" dirty="0" smtClean="0"/>
              <a:t> function to get a C/SIDE Format String, in the &lt;Precision,%1&gt;&lt;Standard format,0&gt; format. Here, %1 will be a precision string like 2:2.</a:t>
            </a:r>
          </a:p>
          <a:p>
            <a:pPr algn="l">
              <a:lnSpc>
                <a:spcPct val="80000"/>
              </a:lnSpc>
              <a:buFont typeface="Arial" pitchFamily="34" charset="0"/>
              <a:buChar char="•"/>
            </a:pPr>
            <a:r>
              <a:rPr lang="en-US" sz="1600" dirty="0" smtClean="0"/>
              <a:t>Do the formatting based on the precision expression.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da-DK" sz="4800" dirty="0" smtClean="0"/>
              <a:t>Definition of dataset – Hidden fields</a:t>
            </a:r>
            <a:endParaRPr lang="en-US" sz="4800" dirty="0"/>
          </a:p>
        </p:txBody>
      </p:sp>
      <p:sp>
        <p:nvSpPr>
          <p:cNvPr id="3" name="Content Placeholder 2"/>
          <p:cNvSpPr>
            <a:spLocks noGrp="1"/>
          </p:cNvSpPr>
          <p:nvPr>
            <p:ph idx="1"/>
          </p:nvPr>
        </p:nvSpPr>
        <p:spPr>
          <a:xfrm>
            <a:off x="381000" y="1416050"/>
            <a:ext cx="8494713" cy="4624142"/>
          </a:xfrm>
        </p:spPr>
        <p:txBody>
          <a:bodyPr>
            <a:normAutofit/>
          </a:bodyPr>
          <a:lstStyle/>
          <a:p>
            <a:pPr>
              <a:defRPr/>
            </a:pPr>
            <a:r>
              <a:rPr lang="en-US" dirty="0" smtClean="0"/>
              <a:t>If a control in C/SIDE layout has a No value for its Visible property it will appear in the dataset</a:t>
            </a:r>
          </a:p>
          <a:p>
            <a:pPr>
              <a:defRPr/>
            </a:pPr>
            <a:r>
              <a:rPr lang="en-US" dirty="0" smtClean="0"/>
              <a:t>This allows adding new controls to C/SIDE layout for easing transformation without changing the C/SIDE runtime behavior. </a:t>
            </a:r>
          </a:p>
          <a:p>
            <a:pPr>
              <a:defRPr/>
            </a:pPr>
            <a:r>
              <a:rPr lang="en-US" dirty="0" smtClean="0"/>
              <a:t>No RDLC controls will be added.  </a:t>
            </a:r>
          </a:p>
          <a:p>
            <a:pPr>
              <a:defRPr/>
            </a:pPr>
            <a:r>
              <a:rPr lang="en-US" dirty="0" smtClean="0"/>
              <a:t>This will allow AL developers to add a new field to a </a:t>
            </a:r>
            <a:r>
              <a:rPr lang="en-US" dirty="0" smtClean="0"/>
              <a:t>DataSet</a:t>
            </a:r>
            <a:r>
              <a:rPr lang="en-US" dirty="0" smtClean="0"/>
              <a:t> without disturbing the C/SIDE report layouts and use the data in those fields to manually extend the RDLC layout.</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Creating A New Report – Classic </a:t>
            </a:r>
            <a:r>
              <a:rPr sz="4400" smtClean="0"/>
              <a:t>client</a:t>
            </a:r>
            <a:endParaRPr lang="en-US" sz="4400" dirty="0"/>
          </a:p>
        </p:txBody>
      </p:sp>
      <p:sp>
        <p:nvSpPr>
          <p:cNvPr id="3" name="Rounded Rectangle 2"/>
          <p:cNvSpPr/>
          <p:nvPr/>
        </p:nvSpPr>
        <p:spPr bwMode="auto">
          <a:xfrm>
            <a:off x="1123807" y="1130533"/>
            <a:ext cx="5943600" cy="5175115"/>
          </a:xfrm>
          <a:prstGeom prst="roundRect">
            <a:avLst/>
          </a:prstGeom>
          <a:solidFill>
            <a:srgbClr val="AAADB4"/>
          </a:solidFill>
          <a:ln w="25400" cap="flat" cmpd="sng" algn="ctr">
            <a:solidFill>
              <a:srgbClr val="AAADB4">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4" name="Rounded Rectangle 3"/>
          <p:cNvSpPr/>
          <p:nvPr/>
        </p:nvSpPr>
        <p:spPr bwMode="auto">
          <a:xfrm>
            <a:off x="1376725" y="1325085"/>
            <a:ext cx="5466946" cy="3968887"/>
          </a:xfrm>
          <a:prstGeom prst="roundRect">
            <a:avLst/>
          </a:prstGeom>
          <a:solidFill>
            <a:srgbClr val="DADADA"/>
          </a:solidFill>
          <a:ln w="25400" cap="flat" cmpd="sng" algn="ctr">
            <a:solidFill>
              <a:srgbClr val="DADADA">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5" name="TextBox 4"/>
          <p:cNvSpPr txBox="1"/>
          <p:nvPr/>
        </p:nvSpPr>
        <p:spPr>
          <a:xfrm>
            <a:off x="3302343" y="1471002"/>
            <a:ext cx="2198451"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Object Designer</a:t>
            </a:r>
            <a:endParaRPr lang="da-DK" b="0" kern="1200" dirty="0">
              <a:solidFill>
                <a:srgbClr val="000000"/>
              </a:solidFill>
              <a:latin typeface="Segoe"/>
              <a:ea typeface="+mn-ea"/>
              <a:cs typeface="Arial" pitchFamily="34" charset="0"/>
            </a:endParaRPr>
          </a:p>
        </p:txBody>
      </p:sp>
      <p:sp>
        <p:nvSpPr>
          <p:cNvPr id="6" name="TextBox 5"/>
          <p:cNvSpPr txBox="1"/>
          <p:nvPr/>
        </p:nvSpPr>
        <p:spPr>
          <a:xfrm>
            <a:off x="3302343" y="5955452"/>
            <a:ext cx="1721796"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Classic Client</a:t>
            </a:r>
            <a:endParaRPr lang="da-DK" b="0" kern="1200" dirty="0">
              <a:solidFill>
                <a:srgbClr val="000000"/>
              </a:solidFill>
              <a:latin typeface="Segoe"/>
              <a:ea typeface="+mn-ea"/>
              <a:cs typeface="Arial" pitchFamily="34" charset="0"/>
            </a:endParaRPr>
          </a:p>
        </p:txBody>
      </p:sp>
      <p:sp>
        <p:nvSpPr>
          <p:cNvPr id="7" name="Rounded Rectangle 6"/>
          <p:cNvSpPr/>
          <p:nvPr/>
        </p:nvSpPr>
        <p:spPr bwMode="auto">
          <a:xfrm>
            <a:off x="1590733" y="3187130"/>
            <a:ext cx="1595337" cy="1877453"/>
          </a:xfrm>
          <a:prstGeom prst="roundRect">
            <a:avLst/>
          </a:prstGeom>
          <a:solidFill>
            <a:srgbClr val="DADADA"/>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8" name="TextBox 7"/>
          <p:cNvSpPr txBox="1"/>
          <p:nvPr/>
        </p:nvSpPr>
        <p:spPr>
          <a:xfrm>
            <a:off x="1610188" y="2707946"/>
            <a:ext cx="393954" cy="2217906"/>
          </a:xfrm>
          <a:prstGeom prst="rect">
            <a:avLst/>
          </a:prstGeom>
          <a:noFill/>
        </p:spPr>
        <p:txBody>
          <a:bodyPr vert="vert270" wrap="square" rtlCol="0">
            <a:spAutoFit/>
          </a:bodyPr>
          <a:lstStyle/>
          <a:p>
            <a:pPr algn="l" defTabSz="912813" rtl="0" fontAlgn="base">
              <a:spcBef>
                <a:spcPct val="0"/>
              </a:spcBef>
              <a:spcAft>
                <a:spcPct val="0"/>
              </a:spcAft>
            </a:pPr>
            <a:r>
              <a:rPr lang="en-US" sz="1600" b="0" kern="1200" dirty="0">
                <a:solidFill>
                  <a:srgbClr val="000000"/>
                </a:solidFill>
                <a:latin typeface="Segoe"/>
                <a:ea typeface="+mn-ea"/>
                <a:cs typeface="Arial" pitchFamily="34" charset="0"/>
              </a:rPr>
              <a:t>Section Designer</a:t>
            </a:r>
            <a:endParaRPr lang="da-DK" sz="1600" b="0" kern="1200" dirty="0">
              <a:solidFill>
                <a:srgbClr val="000000"/>
              </a:solidFill>
              <a:latin typeface="Segoe"/>
              <a:ea typeface="+mn-ea"/>
              <a:cs typeface="Arial" pitchFamily="34" charset="0"/>
            </a:endParaRPr>
          </a:p>
        </p:txBody>
      </p:sp>
      <p:sp>
        <p:nvSpPr>
          <p:cNvPr id="9" name="Rounded Rectangle 8"/>
          <p:cNvSpPr/>
          <p:nvPr/>
        </p:nvSpPr>
        <p:spPr bwMode="auto">
          <a:xfrm>
            <a:off x="2025235" y="3324720"/>
            <a:ext cx="1001949"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Fields</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0" name="Rounded Rectangle 9"/>
          <p:cNvSpPr/>
          <p:nvPr/>
        </p:nvSpPr>
        <p:spPr bwMode="auto">
          <a:xfrm>
            <a:off x="2015507" y="4253945"/>
            <a:ext cx="1001949"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Create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ounded Rectangle 10"/>
          <p:cNvSpPr/>
          <p:nvPr/>
        </p:nvSpPr>
        <p:spPr bwMode="auto">
          <a:xfrm>
            <a:off x="4495297" y="3809081"/>
            <a:ext cx="1073285"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Save/</a:t>
            </a:r>
          </a:p>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Compile</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auto">
          <a:xfrm>
            <a:off x="2051332" y="5439887"/>
            <a:ext cx="1001949"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View</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3" name="Rounded Rectangle 12"/>
          <p:cNvSpPr/>
          <p:nvPr/>
        </p:nvSpPr>
        <p:spPr bwMode="auto">
          <a:xfrm>
            <a:off x="2007324" y="1397602"/>
            <a:ext cx="1001949"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New Report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4" name="Rounded Rectangle 13"/>
          <p:cNvSpPr/>
          <p:nvPr/>
        </p:nvSpPr>
        <p:spPr bwMode="auto">
          <a:xfrm>
            <a:off x="1999926" y="2325351"/>
            <a:ext cx="1001949" cy="671209"/>
          </a:xfrm>
          <a:prstGeom prst="roundRect">
            <a:avLst/>
          </a:prstGeom>
          <a:gradFill flip="none" rotWithShape="1">
            <a:gsLst>
              <a:gs pos="0">
                <a:schemeClr val="accent4">
                  <a:lumMod val="40000"/>
                  <a:lumOff val="60000"/>
                </a:schemeClr>
              </a:gs>
              <a:gs pos="35000">
                <a:schemeClr val="accent4"/>
              </a:gs>
              <a:gs pos="75000">
                <a:schemeClr val="accent4">
                  <a:lumMod val="75000"/>
                  <a:alpha val="75000"/>
                </a:schemeClr>
              </a:gs>
              <a:gs pos="0">
                <a:schemeClr val="accent4"/>
              </a:gs>
              <a:gs pos="100000">
                <a:schemeClr val="accent4">
                  <a:lumMod val="60000"/>
                  <a:lumOff val="40000"/>
                  <a:alpha val="75000"/>
                </a:schemeClr>
              </a:gs>
            </a:gsLst>
            <a:lin ang="16200000" scaled="1"/>
            <a:tileRect/>
          </a:gradFill>
          <a:ln w="12700">
            <a:gradFill flip="none" rotWithShape="1">
              <a:gsLst>
                <a:gs pos="61000">
                  <a:schemeClr val="accent4">
                    <a:lumMod val="20000"/>
                    <a:lumOff val="80000"/>
                    <a:alpha val="0"/>
                  </a:schemeClr>
                </a:gs>
                <a:gs pos="100000">
                  <a:schemeClr val="accent4">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Data Items</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 name="Down Arrow 14"/>
          <p:cNvSpPr/>
          <p:nvPr/>
        </p:nvSpPr>
        <p:spPr bwMode="auto">
          <a:xfrm>
            <a:off x="2320084" y="2013237"/>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 name="Down Arrow 15"/>
          <p:cNvSpPr/>
          <p:nvPr/>
        </p:nvSpPr>
        <p:spPr bwMode="auto">
          <a:xfrm>
            <a:off x="2318480" y="2993383"/>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7" name="Down Arrow 16"/>
          <p:cNvSpPr/>
          <p:nvPr/>
        </p:nvSpPr>
        <p:spPr bwMode="auto">
          <a:xfrm>
            <a:off x="2316880" y="3944658"/>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8" name="Down Arrow 17"/>
          <p:cNvSpPr/>
          <p:nvPr/>
        </p:nvSpPr>
        <p:spPr bwMode="auto">
          <a:xfrm rot="16200000">
            <a:off x="3653854" y="3425255"/>
            <a:ext cx="379378" cy="137329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9" name="Down Arrow 18"/>
          <p:cNvSpPr/>
          <p:nvPr/>
        </p:nvSpPr>
        <p:spPr bwMode="auto">
          <a:xfrm rot="4282094">
            <a:off x="3546493" y="4653224"/>
            <a:ext cx="379378" cy="1522956"/>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0" name="Rounded Rectangle 19"/>
          <p:cNvSpPr/>
          <p:nvPr/>
        </p:nvSpPr>
        <p:spPr bwMode="auto">
          <a:xfrm>
            <a:off x="4510552" y="4874708"/>
            <a:ext cx="1001949" cy="671209"/>
          </a:xfrm>
          <a:prstGeom prst="roundRect">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Menu</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Menu Designer</a:t>
            </a:r>
            <a:endParaRPr lang="da-DK" sz="8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1" name="Down Arrow 20"/>
          <p:cNvSpPr/>
          <p:nvPr/>
        </p:nvSpPr>
        <p:spPr bwMode="auto">
          <a:xfrm>
            <a:off x="4851683" y="4483047"/>
            <a:ext cx="379378" cy="417042"/>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auto">
          <a:xfrm>
            <a:off x="3255494" y="4444408"/>
            <a:ext cx="1001949" cy="671209"/>
          </a:xfrm>
          <a:prstGeom prst="roundRect">
            <a:avLst/>
          </a:prstGeom>
          <a:gradFill flip="none" rotWithShape="1">
            <a:gsLst>
              <a:gs pos="0">
                <a:schemeClr val="accent6">
                  <a:lumMod val="40000"/>
                  <a:lumOff val="60000"/>
                </a:schemeClr>
              </a:gs>
              <a:gs pos="35000">
                <a:schemeClr val="accent6"/>
              </a:gs>
              <a:gs pos="75000">
                <a:schemeClr val="accent6">
                  <a:lumMod val="75000"/>
                  <a:alpha val="75000"/>
                </a:schemeClr>
              </a:gs>
              <a:gs pos="0">
                <a:schemeClr val="accent6"/>
              </a:gs>
              <a:gs pos="100000">
                <a:schemeClr val="accent6">
                  <a:lumMod val="60000"/>
                  <a:lumOff val="40000"/>
                  <a:alpha val="75000"/>
                </a:schemeClr>
              </a:gs>
            </a:gsLst>
            <a:lin ang="16200000" scaled="1"/>
            <a:tileRect/>
          </a:gradFill>
          <a:ln w="12700">
            <a:gradFill flip="none" rotWithShape="1">
              <a:gsLst>
                <a:gs pos="61000">
                  <a:schemeClr val="accent6">
                    <a:lumMod val="20000"/>
                    <a:lumOff val="80000"/>
                    <a:alpha val="0"/>
                  </a:schemeClr>
                </a:gs>
                <a:gs pos="100000">
                  <a:schemeClr val="accent6">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Form</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Form Designer</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3" name="Down Arrow 22"/>
          <p:cNvSpPr/>
          <p:nvPr/>
        </p:nvSpPr>
        <p:spPr bwMode="auto">
          <a:xfrm rot="4282094">
            <a:off x="4169865" y="4294636"/>
            <a:ext cx="379378" cy="291593"/>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4" name="Down Arrow 23"/>
          <p:cNvSpPr/>
          <p:nvPr/>
        </p:nvSpPr>
        <p:spPr bwMode="auto">
          <a:xfrm rot="2803844">
            <a:off x="2917364" y="4960977"/>
            <a:ext cx="379378" cy="568625"/>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Reports for the </a:t>
            </a:r>
            <a:r>
              <a:rPr lang="en-US" dirty="0" smtClean="0"/>
              <a:t>RoleTailored</a:t>
            </a:r>
            <a:r>
              <a:rPr lang="en-US" dirty="0" smtClean="0"/>
              <a:t> </a:t>
            </a:r>
            <a:r>
              <a:rPr lang="en-US" dirty="0" smtClean="0"/>
              <a:t>client</a:t>
            </a:r>
            <a:endParaRPr lang="en-US" dirty="0"/>
          </a:p>
        </p:txBody>
      </p:sp>
      <p:sp>
        <p:nvSpPr>
          <p:cNvPr id="2" name="Title 1"/>
          <p:cNvSpPr>
            <a:spLocks noGrp="1"/>
          </p:cNvSpPr>
          <p:nvPr>
            <p:ph type="ctrTitle"/>
          </p:nvPr>
        </p:nvSpPr>
        <p:spPr/>
        <p:txBody>
          <a:bodyPr/>
          <a:lstStyle/>
          <a:p>
            <a:pPr fontAlgn="auto">
              <a:spcAft>
                <a:spcPts val="0"/>
              </a:spcAft>
              <a:defRPr/>
            </a:pPr>
            <a:r>
              <a:rPr lang="en-US" dirty="0" smtClean="0"/>
              <a:t>Report Design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own Arrow 60"/>
          <p:cNvSpPr/>
          <p:nvPr/>
        </p:nvSpPr>
        <p:spPr bwMode="auto">
          <a:xfrm>
            <a:off x="1395245" y="3850317"/>
            <a:ext cx="379378" cy="36714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 name="Title 1"/>
          <p:cNvSpPr>
            <a:spLocks noGrp="1"/>
          </p:cNvSpPr>
          <p:nvPr>
            <p:ph type="title"/>
          </p:nvPr>
        </p:nvSpPr>
        <p:spPr>
          <a:xfrm>
            <a:off x="381000" y="230188"/>
            <a:ext cx="8382000" cy="609398"/>
          </a:xfrm>
        </p:spPr>
        <p:txBody>
          <a:bodyPr/>
          <a:lstStyle/>
          <a:p>
            <a:r>
              <a:rPr sz="4400" smtClean="0"/>
              <a:t>Creating a report for RoleTailored </a:t>
            </a:r>
            <a:r>
              <a:rPr sz="4400" smtClean="0"/>
              <a:t>client</a:t>
            </a:r>
            <a:endParaRPr lang="en-US" sz="4400" dirty="0"/>
          </a:p>
        </p:txBody>
      </p:sp>
      <p:sp>
        <p:nvSpPr>
          <p:cNvPr id="3" name="Rounded Rectangle 2"/>
          <p:cNvSpPr/>
          <p:nvPr/>
        </p:nvSpPr>
        <p:spPr bwMode="auto">
          <a:xfrm>
            <a:off x="223939" y="1057963"/>
            <a:ext cx="5943600" cy="5175115"/>
          </a:xfrm>
          <a:prstGeom prst="roundRect">
            <a:avLst/>
          </a:prstGeom>
          <a:solidFill>
            <a:srgbClr val="AAADB4"/>
          </a:solidFill>
          <a:ln w="25400" cap="flat" cmpd="sng" algn="ctr">
            <a:solidFill>
              <a:srgbClr val="AAADB4">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4" name="Rounded Rectangle 3"/>
          <p:cNvSpPr/>
          <p:nvPr/>
        </p:nvSpPr>
        <p:spPr bwMode="auto">
          <a:xfrm>
            <a:off x="476857" y="1252515"/>
            <a:ext cx="5466946" cy="3968887"/>
          </a:xfrm>
          <a:prstGeom prst="roundRect">
            <a:avLst/>
          </a:prstGeom>
          <a:solidFill>
            <a:srgbClr val="DADADA"/>
          </a:solidFill>
          <a:ln w="25400" cap="flat" cmpd="sng" algn="ctr">
            <a:solidFill>
              <a:srgbClr val="DADADA">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5" name="TextBox 4"/>
          <p:cNvSpPr txBox="1"/>
          <p:nvPr/>
        </p:nvSpPr>
        <p:spPr>
          <a:xfrm>
            <a:off x="2402475" y="1398432"/>
            <a:ext cx="2198451"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Object Designer</a:t>
            </a:r>
            <a:endParaRPr lang="da-DK" b="0" kern="1200" dirty="0">
              <a:solidFill>
                <a:srgbClr val="000000"/>
              </a:solidFill>
              <a:latin typeface="Segoe"/>
              <a:ea typeface="+mn-ea"/>
              <a:cs typeface="Arial" pitchFamily="34" charset="0"/>
            </a:endParaRPr>
          </a:p>
        </p:txBody>
      </p:sp>
      <p:sp>
        <p:nvSpPr>
          <p:cNvPr id="6" name="TextBox 5"/>
          <p:cNvSpPr txBox="1"/>
          <p:nvPr/>
        </p:nvSpPr>
        <p:spPr>
          <a:xfrm>
            <a:off x="2402475" y="5882882"/>
            <a:ext cx="1721796"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Classic Client</a:t>
            </a:r>
            <a:endParaRPr lang="da-DK" b="0" kern="1200" dirty="0">
              <a:solidFill>
                <a:srgbClr val="000000"/>
              </a:solidFill>
              <a:latin typeface="Segoe"/>
              <a:ea typeface="+mn-ea"/>
              <a:cs typeface="Arial" pitchFamily="34" charset="0"/>
            </a:endParaRPr>
          </a:p>
        </p:txBody>
      </p:sp>
      <p:sp>
        <p:nvSpPr>
          <p:cNvPr id="7" name="Rounded Rectangle 6"/>
          <p:cNvSpPr/>
          <p:nvPr/>
        </p:nvSpPr>
        <p:spPr bwMode="auto">
          <a:xfrm>
            <a:off x="690865" y="3114560"/>
            <a:ext cx="1595337" cy="1877453"/>
          </a:xfrm>
          <a:prstGeom prst="roundRect">
            <a:avLst/>
          </a:prstGeom>
          <a:solidFill>
            <a:srgbClr val="DADADA"/>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8" name="TextBox 7"/>
          <p:cNvSpPr txBox="1"/>
          <p:nvPr/>
        </p:nvSpPr>
        <p:spPr>
          <a:xfrm>
            <a:off x="710320" y="2635376"/>
            <a:ext cx="393954" cy="2217906"/>
          </a:xfrm>
          <a:prstGeom prst="rect">
            <a:avLst/>
          </a:prstGeom>
          <a:noFill/>
        </p:spPr>
        <p:txBody>
          <a:bodyPr vert="vert270" wrap="square" rtlCol="0">
            <a:spAutoFit/>
          </a:bodyPr>
          <a:lstStyle/>
          <a:p>
            <a:pPr algn="l" defTabSz="912813" rtl="0" fontAlgn="base">
              <a:spcBef>
                <a:spcPct val="0"/>
              </a:spcBef>
              <a:spcAft>
                <a:spcPct val="0"/>
              </a:spcAft>
            </a:pPr>
            <a:r>
              <a:rPr lang="en-US" sz="1600" b="0" kern="1200" dirty="0">
                <a:solidFill>
                  <a:srgbClr val="000000"/>
                </a:solidFill>
                <a:latin typeface="Segoe"/>
                <a:ea typeface="+mn-ea"/>
                <a:cs typeface="Arial" pitchFamily="34" charset="0"/>
              </a:rPr>
              <a:t>Section Designer</a:t>
            </a:r>
            <a:endParaRPr lang="da-DK" sz="1600" b="0" kern="1200" dirty="0">
              <a:solidFill>
                <a:srgbClr val="000000"/>
              </a:solidFill>
              <a:latin typeface="Segoe"/>
              <a:ea typeface="+mn-ea"/>
              <a:cs typeface="Arial" pitchFamily="34" charset="0"/>
            </a:endParaRPr>
          </a:p>
        </p:txBody>
      </p:sp>
      <p:sp>
        <p:nvSpPr>
          <p:cNvPr id="9" name="Rounded Rectangle 8"/>
          <p:cNvSpPr/>
          <p:nvPr/>
        </p:nvSpPr>
        <p:spPr bwMode="auto">
          <a:xfrm>
            <a:off x="1125367" y="3252150"/>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Fields</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0" name="Rounded Rectangle 9"/>
          <p:cNvSpPr/>
          <p:nvPr/>
        </p:nvSpPr>
        <p:spPr bwMode="auto">
          <a:xfrm>
            <a:off x="1115639" y="4181375"/>
            <a:ext cx="1001949" cy="67120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Create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ounded Rectangle 10"/>
          <p:cNvSpPr/>
          <p:nvPr/>
        </p:nvSpPr>
        <p:spPr bwMode="auto">
          <a:xfrm>
            <a:off x="3595429" y="3736511"/>
            <a:ext cx="1073285" cy="67120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Save/</a:t>
            </a:r>
          </a:p>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Compile</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auto">
          <a:xfrm>
            <a:off x="1151464" y="5367317"/>
            <a:ext cx="1001949" cy="67120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View</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3" name="Rounded Rectangle 12"/>
          <p:cNvSpPr/>
          <p:nvPr/>
        </p:nvSpPr>
        <p:spPr bwMode="auto">
          <a:xfrm>
            <a:off x="1107456" y="1325032"/>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New Report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4" name="Rounded Rectangle 13"/>
          <p:cNvSpPr/>
          <p:nvPr/>
        </p:nvSpPr>
        <p:spPr bwMode="auto">
          <a:xfrm>
            <a:off x="1100058" y="2252781"/>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Data Items</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 name="Down Arrow 14"/>
          <p:cNvSpPr/>
          <p:nvPr/>
        </p:nvSpPr>
        <p:spPr bwMode="auto">
          <a:xfrm>
            <a:off x="1420216" y="1940667"/>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 name="Down Arrow 15"/>
          <p:cNvSpPr/>
          <p:nvPr/>
        </p:nvSpPr>
        <p:spPr bwMode="auto">
          <a:xfrm>
            <a:off x="1418612" y="2920813"/>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7" name="Down Arrow 16"/>
          <p:cNvSpPr/>
          <p:nvPr/>
        </p:nvSpPr>
        <p:spPr bwMode="auto">
          <a:xfrm>
            <a:off x="1417012" y="3872088"/>
            <a:ext cx="379378" cy="367147"/>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eaLnBrk="0" hangingPunct="0">
              <a:spcBef>
                <a:spcPct val="0"/>
              </a:spcBef>
              <a:defRPr/>
            </a:pPr>
            <a:endParaRPr lang="da-DK" sz="2900" b="0" dirty="0">
              <a:solidFill>
                <a:srgbClr val="FFFFFF"/>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16200000">
            <a:off x="2753986" y="3352685"/>
            <a:ext cx="379378" cy="137329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9" name="Down Arrow 18"/>
          <p:cNvSpPr/>
          <p:nvPr/>
        </p:nvSpPr>
        <p:spPr bwMode="auto">
          <a:xfrm rot="4282094">
            <a:off x="2646625" y="4580654"/>
            <a:ext cx="379378" cy="1522956"/>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0" name="Rounded Rectangle 19"/>
          <p:cNvSpPr/>
          <p:nvPr/>
        </p:nvSpPr>
        <p:spPr bwMode="auto">
          <a:xfrm>
            <a:off x="3610684" y="4802138"/>
            <a:ext cx="1001949" cy="67120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Menu</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Menu Designer</a:t>
            </a:r>
            <a:endParaRPr lang="da-DK" sz="8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auto">
          <a:xfrm>
            <a:off x="2355626" y="4371838"/>
            <a:ext cx="1001949" cy="67120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Form</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Form Designer</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3" name="Down Arrow 22"/>
          <p:cNvSpPr/>
          <p:nvPr/>
        </p:nvSpPr>
        <p:spPr bwMode="auto">
          <a:xfrm rot="4282094">
            <a:off x="3269997" y="4222066"/>
            <a:ext cx="379378" cy="29159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4" name="Down Arrow 23"/>
          <p:cNvSpPr/>
          <p:nvPr/>
        </p:nvSpPr>
        <p:spPr bwMode="auto">
          <a:xfrm rot="2803844">
            <a:off x="2017496" y="4888407"/>
            <a:ext cx="379378" cy="56862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5" name="Rounded Rectangle 24"/>
          <p:cNvSpPr/>
          <p:nvPr/>
        </p:nvSpPr>
        <p:spPr bwMode="auto">
          <a:xfrm>
            <a:off x="6410731" y="1087147"/>
            <a:ext cx="2451371" cy="3200400"/>
          </a:xfrm>
          <a:prstGeom prst="roundRect">
            <a:avLst/>
          </a:prstGeom>
          <a:solidFill>
            <a:srgbClr val="AAADB4"/>
          </a:solidFill>
          <a:ln w="25400" cap="flat" cmpd="sng" algn="ctr">
            <a:solidFill>
              <a:srgbClr val="AAADB4">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a:solidFill>
                <a:srgbClr val="FFFFFF"/>
              </a:solidFill>
              <a:latin typeface="Segoe"/>
              <a:ea typeface="+mn-ea"/>
              <a:cs typeface="Arial" pitchFamily="34" charset="0"/>
            </a:endParaRPr>
          </a:p>
        </p:txBody>
      </p:sp>
      <p:sp>
        <p:nvSpPr>
          <p:cNvPr id="29" name="Right Arrow 28"/>
          <p:cNvSpPr/>
          <p:nvPr/>
        </p:nvSpPr>
        <p:spPr bwMode="auto">
          <a:xfrm>
            <a:off x="5143501" y="1331031"/>
            <a:ext cx="2582194" cy="468000"/>
          </a:xfrm>
          <a:prstGeom prst="right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2" name="TextBox 31"/>
          <p:cNvSpPr txBox="1"/>
          <p:nvPr/>
        </p:nvSpPr>
        <p:spPr>
          <a:xfrm>
            <a:off x="4965700" y="1432213"/>
            <a:ext cx="2847701" cy="301621"/>
          </a:xfrm>
          <a:prstGeom prst="rect">
            <a:avLst/>
          </a:prstGeom>
          <a:noFill/>
        </p:spPr>
        <p:txBody>
          <a:bodyPr wrap="square" rtlCol="0">
            <a:spAutoFit/>
          </a:bodyPr>
          <a:lstStyle/>
          <a:p>
            <a:pPr algn="ctr" defTabSz="912813" rtl="0" fontAlgn="base">
              <a:lnSpc>
                <a:spcPct val="85000"/>
              </a:lnSpc>
              <a:spcBef>
                <a:spcPct val="20000"/>
              </a:spcBef>
              <a:spcAft>
                <a:spcPct val="0"/>
              </a:spcAft>
            </a:pPr>
            <a:r>
              <a:rPr lang="en-US" sz="1600" b="0" kern="1200" dirty="0" smtClean="0">
                <a:solidFill>
                  <a:srgbClr val="FFFFFF"/>
                </a:solidFill>
                <a:latin typeface="Segoe"/>
                <a:ea typeface="+mn-ea"/>
                <a:cs typeface="Arial" pitchFamily="34" charset="0"/>
              </a:rPr>
              <a:t>Create Layout Suggestion</a:t>
            </a:r>
            <a:endParaRPr lang="en-US" sz="1600" b="0" kern="1200" dirty="0">
              <a:solidFill>
                <a:srgbClr val="FFFFFF"/>
              </a:solidFill>
              <a:latin typeface="Segoe"/>
              <a:ea typeface="+mn-ea"/>
              <a:cs typeface="Arial" pitchFamily="34" charset="0"/>
            </a:endParaRPr>
          </a:p>
        </p:txBody>
      </p:sp>
      <p:sp>
        <p:nvSpPr>
          <p:cNvPr id="33" name="Rounded Rectangle 32"/>
          <p:cNvSpPr/>
          <p:nvPr/>
        </p:nvSpPr>
        <p:spPr bwMode="auto">
          <a:xfrm>
            <a:off x="7775038" y="1306794"/>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Adjust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4" name="Rounded Rectangle 33"/>
          <p:cNvSpPr/>
          <p:nvPr/>
        </p:nvSpPr>
        <p:spPr bwMode="auto">
          <a:xfrm>
            <a:off x="6474407" y="2246492"/>
            <a:ext cx="1073285"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Save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auto">
          <a:xfrm>
            <a:off x="7726124" y="2247253"/>
            <a:ext cx="1073285"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54864" rIns="0"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New Controls </a:t>
            </a: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(optional)</a:t>
            </a:r>
            <a:endParaRPr lang="da-DK" sz="8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7" name="Down Arrow 36"/>
          <p:cNvSpPr/>
          <p:nvPr/>
        </p:nvSpPr>
        <p:spPr bwMode="auto">
          <a:xfrm rot="5400000">
            <a:off x="5353191" y="1628124"/>
            <a:ext cx="379378" cy="1870961"/>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8" name="Rounded Rectangle 37"/>
          <p:cNvSpPr/>
          <p:nvPr/>
        </p:nvSpPr>
        <p:spPr bwMode="auto">
          <a:xfrm>
            <a:off x="3597675" y="2250176"/>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Load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9" name="Down Arrow 38"/>
          <p:cNvSpPr/>
          <p:nvPr/>
        </p:nvSpPr>
        <p:spPr bwMode="auto">
          <a:xfrm>
            <a:off x="8065438" y="1993035"/>
            <a:ext cx="379378" cy="291829"/>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0" name="Down Arrow 39"/>
          <p:cNvSpPr/>
          <p:nvPr/>
        </p:nvSpPr>
        <p:spPr bwMode="auto">
          <a:xfrm rot="5400000">
            <a:off x="7460374" y="2396751"/>
            <a:ext cx="379378" cy="333698"/>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1" name="Down Arrow 40"/>
          <p:cNvSpPr/>
          <p:nvPr/>
        </p:nvSpPr>
        <p:spPr bwMode="auto">
          <a:xfrm>
            <a:off x="3970243" y="2952704"/>
            <a:ext cx="379378" cy="765278"/>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3" name="Rounded Rectangle 42"/>
          <p:cNvSpPr/>
          <p:nvPr/>
        </p:nvSpPr>
        <p:spPr bwMode="auto">
          <a:xfrm>
            <a:off x="4922475" y="3744809"/>
            <a:ext cx="1001949" cy="671209"/>
          </a:xfrm>
          <a:prstGeom prst="roundRect">
            <a:avLst/>
          </a:prstGeom>
          <a:gradFill flip="none" rotWithShape="1">
            <a:gsLst>
              <a:gs pos="0">
                <a:schemeClr val="accent6">
                  <a:lumMod val="40000"/>
                  <a:lumOff val="60000"/>
                </a:schemeClr>
              </a:gs>
              <a:gs pos="35000">
                <a:schemeClr val="accent6"/>
              </a:gs>
              <a:gs pos="75000">
                <a:schemeClr val="accent6">
                  <a:lumMod val="75000"/>
                  <a:alpha val="75000"/>
                </a:schemeClr>
              </a:gs>
              <a:gs pos="0">
                <a:schemeClr val="accent6"/>
              </a:gs>
              <a:gs pos="100000">
                <a:schemeClr val="accent6">
                  <a:lumMod val="60000"/>
                  <a:lumOff val="40000"/>
                  <a:alpha val="75000"/>
                </a:schemeClr>
              </a:gs>
            </a:gsLst>
            <a:lin ang="16200000" scaled="1"/>
            <a:tileRect/>
          </a:gradFill>
          <a:ln w="12700">
            <a:gradFill flip="none" rotWithShape="1">
              <a:gsLst>
                <a:gs pos="61000">
                  <a:schemeClr val="accent6">
                    <a:lumMod val="20000"/>
                    <a:lumOff val="80000"/>
                    <a:alpha val="0"/>
                  </a:schemeClr>
                </a:gs>
                <a:gs pos="100000">
                  <a:schemeClr val="accent6">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Page</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Page Designer</a:t>
            </a:r>
            <a:endParaRPr lang="da-DK" sz="8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4" name="Rounded Rectangle 43"/>
          <p:cNvSpPr/>
          <p:nvPr/>
        </p:nvSpPr>
        <p:spPr bwMode="auto">
          <a:xfrm>
            <a:off x="6397759" y="4530737"/>
            <a:ext cx="2451371" cy="1692612"/>
          </a:xfrm>
          <a:prstGeom prst="roundRect">
            <a:avLst/>
          </a:prstGeom>
          <a:solidFill>
            <a:srgbClr val="AAADB4"/>
          </a:solidFill>
          <a:ln w="25400" cap="flat" cmpd="sng" algn="ctr">
            <a:solidFill>
              <a:srgbClr val="AAADB4">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a:solidFill>
                <a:srgbClr val="FFFFFF"/>
              </a:solidFill>
              <a:latin typeface="Segoe"/>
              <a:ea typeface="+mn-ea"/>
              <a:cs typeface="Arial" pitchFamily="34" charset="0"/>
            </a:endParaRPr>
          </a:p>
        </p:txBody>
      </p:sp>
      <p:sp>
        <p:nvSpPr>
          <p:cNvPr id="45" name="Rounded Rectangle 44"/>
          <p:cNvSpPr/>
          <p:nvPr/>
        </p:nvSpPr>
        <p:spPr bwMode="auto">
          <a:xfrm>
            <a:off x="7013031" y="4857427"/>
            <a:ext cx="1001949" cy="671209"/>
          </a:xfrm>
          <a:prstGeom prst="roundRect">
            <a:avLst/>
          </a:prstGeom>
          <a:gradFill rotWithShape="1">
            <a:gsLst>
              <a:gs pos="0">
                <a:srgbClr val="66CC33">
                  <a:tint val="50000"/>
                  <a:satMod val="300000"/>
                </a:srgbClr>
              </a:gs>
              <a:gs pos="35000">
                <a:srgbClr val="66CC33">
                  <a:tint val="37000"/>
                  <a:satMod val="300000"/>
                </a:srgbClr>
              </a:gs>
              <a:gs pos="100000">
                <a:srgbClr val="66CC33">
                  <a:tint val="15000"/>
                  <a:satMod val="350000"/>
                </a:srgbClr>
              </a:gs>
            </a:gsLst>
            <a:lin ang="16200000" scaled="1"/>
          </a:gradFill>
          <a:ln w="9525" cap="flat" cmpd="sng" algn="ctr">
            <a:solidFill>
              <a:srgbClr val="66CC33">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r>
              <a:rPr lang="en-US" b="0" kern="1200" dirty="0">
                <a:solidFill>
                  <a:srgbClr val="FFFFFF"/>
                </a:solidFill>
                <a:latin typeface="Segoe"/>
                <a:ea typeface="+mn-ea"/>
                <a:cs typeface="Arial" pitchFamily="34" charset="0"/>
              </a:rPr>
              <a:t>View</a:t>
            </a:r>
            <a:endParaRPr lang="da-DK" b="0" kern="1200" dirty="0">
              <a:solidFill>
                <a:srgbClr val="FFFFFF"/>
              </a:solidFill>
              <a:latin typeface="Segoe"/>
              <a:ea typeface="+mn-ea"/>
              <a:cs typeface="Arial" pitchFamily="34" charset="0"/>
            </a:endParaRPr>
          </a:p>
        </p:txBody>
      </p:sp>
      <p:sp>
        <p:nvSpPr>
          <p:cNvPr id="46" name="Rounded Rectangle 45"/>
          <p:cNvSpPr/>
          <p:nvPr/>
        </p:nvSpPr>
        <p:spPr bwMode="auto">
          <a:xfrm>
            <a:off x="6619875" y="4673413"/>
            <a:ext cx="2095500" cy="1144213"/>
          </a:xfrm>
          <a:prstGeom prst="roundRect">
            <a:avLst/>
          </a:prstGeom>
          <a:solidFill>
            <a:srgbClr val="DADADA"/>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47" name="TextBox 46"/>
          <p:cNvSpPr txBox="1"/>
          <p:nvPr/>
        </p:nvSpPr>
        <p:spPr>
          <a:xfrm>
            <a:off x="8074764" y="4867376"/>
            <a:ext cx="603242" cy="789967"/>
          </a:xfrm>
          <a:prstGeom prst="rect">
            <a:avLst/>
          </a:prstGeom>
          <a:noFill/>
        </p:spPr>
        <p:txBody>
          <a:bodyPr vert="vert" wrap="square" rtlCol="0">
            <a:spAutoFit/>
          </a:bodyPr>
          <a:lstStyle/>
          <a:p>
            <a:pPr algn="l" defTabSz="912813" rtl="0" fontAlgn="base">
              <a:spcBef>
                <a:spcPct val="0"/>
              </a:spcBef>
              <a:spcAft>
                <a:spcPct val="0"/>
              </a:spcAft>
            </a:pPr>
            <a:r>
              <a:rPr lang="en-US" sz="1600" b="0" kern="1200" dirty="0">
                <a:solidFill>
                  <a:srgbClr val="000000"/>
                </a:solidFill>
                <a:latin typeface="Segoe"/>
                <a:ea typeface="+mn-ea"/>
                <a:cs typeface="Arial" pitchFamily="34" charset="0"/>
              </a:rPr>
              <a:t>Report</a:t>
            </a:r>
          </a:p>
          <a:p>
            <a:pPr algn="l" defTabSz="912813" rtl="0" fontAlgn="base">
              <a:spcBef>
                <a:spcPct val="0"/>
              </a:spcBef>
              <a:spcAft>
                <a:spcPct val="0"/>
              </a:spcAft>
            </a:pPr>
            <a:r>
              <a:rPr lang="en-US" sz="1600" b="0" kern="1200" dirty="0">
                <a:solidFill>
                  <a:srgbClr val="000000"/>
                </a:solidFill>
                <a:latin typeface="Segoe"/>
                <a:ea typeface="+mn-ea"/>
                <a:cs typeface="Arial" pitchFamily="34" charset="0"/>
              </a:rPr>
              <a:t>Viewer</a:t>
            </a:r>
            <a:endParaRPr lang="da-DK" sz="1600" b="0" kern="1200" dirty="0">
              <a:solidFill>
                <a:srgbClr val="000000"/>
              </a:solidFill>
              <a:latin typeface="Segoe"/>
              <a:ea typeface="+mn-ea"/>
              <a:cs typeface="Arial" pitchFamily="34" charset="0"/>
            </a:endParaRPr>
          </a:p>
        </p:txBody>
      </p:sp>
      <p:sp>
        <p:nvSpPr>
          <p:cNvPr id="48" name="Rounded Rectangle 47"/>
          <p:cNvSpPr/>
          <p:nvPr/>
        </p:nvSpPr>
        <p:spPr bwMode="auto">
          <a:xfrm>
            <a:off x="7013027" y="4868309"/>
            <a:ext cx="1001949"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View</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9" name="Down Arrow 48"/>
          <p:cNvSpPr/>
          <p:nvPr/>
        </p:nvSpPr>
        <p:spPr bwMode="auto">
          <a:xfrm rot="18382337">
            <a:off x="6296045" y="3846894"/>
            <a:ext cx="379378" cy="1319525"/>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0" name="Down Arrow 49"/>
          <p:cNvSpPr/>
          <p:nvPr/>
        </p:nvSpPr>
        <p:spPr bwMode="auto">
          <a:xfrm rot="16200000">
            <a:off x="5630406" y="4002071"/>
            <a:ext cx="379378" cy="2339789"/>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1" name="Down Arrow 50"/>
          <p:cNvSpPr/>
          <p:nvPr/>
        </p:nvSpPr>
        <p:spPr bwMode="auto">
          <a:xfrm rot="16200000">
            <a:off x="6175159" y="626763"/>
            <a:ext cx="442527" cy="2505845"/>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eaLnBrk="0" hangingPunct="0">
              <a:spcBef>
                <a:spcPct val="0"/>
              </a:spcBef>
              <a:defRPr/>
            </a:pPr>
            <a:endParaRPr lang="da-DK" sz="2900" b="0">
              <a:solidFill>
                <a:srgbClr val="FFFFFF"/>
              </a:solidFill>
              <a:effectLst>
                <a:outerShdw blurRad="38100" dist="38100" dir="2700000" algn="tl">
                  <a:srgbClr val="000000">
                    <a:alpha val="43137"/>
                  </a:srgbClr>
                </a:outerShdw>
              </a:effectLst>
              <a:latin typeface="Segoe" pitchFamily="34" charset="0"/>
            </a:endParaRPr>
          </a:p>
        </p:txBody>
      </p:sp>
      <p:sp>
        <p:nvSpPr>
          <p:cNvPr id="54" name="Down Arrow 53"/>
          <p:cNvSpPr/>
          <p:nvPr/>
        </p:nvSpPr>
        <p:spPr bwMode="auto">
          <a:xfrm rot="16200000">
            <a:off x="4629334" y="3968687"/>
            <a:ext cx="379378" cy="291829"/>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7" name="TextBox 56"/>
          <p:cNvSpPr txBox="1"/>
          <p:nvPr/>
        </p:nvSpPr>
        <p:spPr>
          <a:xfrm>
            <a:off x="6830475" y="3836830"/>
            <a:ext cx="2149814"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Visual Studio</a:t>
            </a:r>
            <a:endParaRPr lang="da-DK" b="0" kern="1200" dirty="0">
              <a:solidFill>
                <a:srgbClr val="000000"/>
              </a:solidFill>
              <a:latin typeface="Segoe"/>
              <a:ea typeface="+mn-ea"/>
              <a:cs typeface="Arial" pitchFamily="34" charset="0"/>
            </a:endParaRPr>
          </a:p>
        </p:txBody>
      </p:sp>
      <p:sp>
        <p:nvSpPr>
          <p:cNvPr id="58" name="TextBox 57"/>
          <p:cNvSpPr txBox="1"/>
          <p:nvPr/>
        </p:nvSpPr>
        <p:spPr>
          <a:xfrm>
            <a:off x="6614475" y="5835862"/>
            <a:ext cx="2363821" cy="327782"/>
          </a:xfrm>
          <a:prstGeom prst="rect">
            <a:avLst/>
          </a:prstGeom>
          <a:noFill/>
        </p:spPr>
        <p:txBody>
          <a:bodyPr wrap="square" rtlCol="0">
            <a:spAutoFit/>
          </a:bodyPr>
          <a:lstStyle/>
          <a:p>
            <a:pPr algn="l" defTabSz="912813" rtl="0" fontAlgn="base">
              <a:spcBef>
                <a:spcPct val="0"/>
              </a:spcBef>
              <a:spcAft>
                <a:spcPct val="0"/>
              </a:spcAft>
            </a:pPr>
            <a:r>
              <a:rPr lang="en-US" b="0" kern="1200" dirty="0">
                <a:solidFill>
                  <a:srgbClr val="000000"/>
                </a:solidFill>
                <a:latin typeface="Segoe"/>
                <a:ea typeface="+mn-ea"/>
                <a:cs typeface="Arial" pitchFamily="34" charset="0"/>
              </a:rPr>
              <a:t>RoleTailored</a:t>
            </a:r>
            <a:r>
              <a:rPr lang="en-US" b="0" kern="1200" dirty="0">
                <a:solidFill>
                  <a:srgbClr val="000000"/>
                </a:solidFill>
                <a:latin typeface="Segoe"/>
                <a:ea typeface="+mn-ea"/>
                <a:cs typeface="Arial" pitchFamily="34" charset="0"/>
              </a:rPr>
              <a:t> Client</a:t>
            </a:r>
            <a:endParaRPr lang="da-DK" b="0" kern="1200" dirty="0">
              <a:solidFill>
                <a:srgbClr val="000000"/>
              </a:solidFill>
              <a:latin typeface="Segoe"/>
              <a:ea typeface="+mn-ea"/>
              <a:cs typeface="Arial" pitchFamily="34" charset="0"/>
            </a:endParaRPr>
          </a:p>
        </p:txBody>
      </p:sp>
      <p:sp>
        <p:nvSpPr>
          <p:cNvPr id="59" name="TextBox 58"/>
          <p:cNvSpPr txBox="1"/>
          <p:nvPr/>
        </p:nvSpPr>
        <p:spPr>
          <a:xfrm>
            <a:off x="4977778" y="1742490"/>
            <a:ext cx="1903228" cy="301621"/>
          </a:xfrm>
          <a:prstGeom prst="rect">
            <a:avLst/>
          </a:prstGeom>
          <a:noFill/>
        </p:spPr>
        <p:txBody>
          <a:bodyPr wrap="square" rtlCol="0">
            <a:spAutoFit/>
          </a:bodyPr>
          <a:lstStyle/>
          <a:p>
            <a:pPr algn="ctr" defTabSz="912813" rtl="0" fontAlgn="base">
              <a:lnSpc>
                <a:spcPct val="85000"/>
              </a:lnSpc>
              <a:spcBef>
                <a:spcPct val="20000"/>
              </a:spcBef>
              <a:spcAft>
                <a:spcPct val="0"/>
              </a:spcAft>
            </a:pPr>
            <a:r>
              <a:rPr lang="en-US" sz="1600" b="0" kern="1200" dirty="0" smtClean="0">
                <a:latin typeface="Segoe"/>
                <a:ea typeface="+mn-ea"/>
                <a:cs typeface="Arial" pitchFamily="34" charset="0"/>
              </a:rPr>
              <a:t>Create Layout</a:t>
            </a:r>
            <a:endParaRPr lang="en-US" sz="1600" b="0" kern="1200" dirty="0">
              <a:latin typeface="Segoe"/>
              <a:ea typeface="+mn-ea"/>
              <a:cs typeface="Arial" pitchFamily="34" charset="0"/>
            </a:endParaRPr>
          </a:p>
        </p:txBody>
      </p:sp>
      <p:sp>
        <p:nvSpPr>
          <p:cNvPr id="52" name="Rounded Rectangle 51"/>
          <p:cNvSpPr/>
          <p:nvPr/>
        </p:nvSpPr>
        <p:spPr bwMode="auto">
          <a:xfrm>
            <a:off x="3595429" y="3736511"/>
            <a:ext cx="1073285" cy="67120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Save/</a:t>
            </a:r>
          </a:p>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Compile</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3" name="Rounded Rectangle 52"/>
          <p:cNvSpPr/>
          <p:nvPr/>
        </p:nvSpPr>
        <p:spPr bwMode="auto">
          <a:xfrm>
            <a:off x="3597984" y="4814838"/>
            <a:ext cx="1001949" cy="67120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Add to Menu</a:t>
            </a:r>
          </a:p>
          <a:p>
            <a:pPr algn="ctr" defTabSz="1096963" rtl="0" eaLnBrk="0" fontAlgn="base" hangingPunct="0">
              <a:lnSpc>
                <a:spcPct val="85000"/>
              </a:lnSpc>
              <a:spcBef>
                <a:spcPct val="0"/>
              </a:spcBef>
              <a:spcAft>
                <a:spcPct val="0"/>
              </a:spcAft>
              <a:defRPr/>
            </a:pPr>
            <a:r>
              <a:rPr lang="en-US" sz="800" b="0" kern="1200" dirty="0">
                <a:solidFill>
                  <a:srgbClr val="FFFFFF"/>
                </a:solidFill>
                <a:effectLst>
                  <a:outerShdw blurRad="38100" dist="38100" dir="2700000" algn="tl">
                    <a:srgbClr val="000000">
                      <a:alpha val="43137"/>
                    </a:srgbClr>
                  </a:outerShdw>
                </a:effectLst>
                <a:latin typeface="Segoe" pitchFamily="34" charset="0"/>
                <a:ea typeface="+mn-ea"/>
                <a:cs typeface="+mn-cs"/>
              </a:rPr>
              <a:t>Menu Designer</a:t>
            </a:r>
            <a:endParaRPr lang="da-DK" sz="8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5" name="Down Arrow 54"/>
          <p:cNvSpPr/>
          <p:nvPr/>
        </p:nvSpPr>
        <p:spPr bwMode="auto">
          <a:xfrm>
            <a:off x="3951815" y="4410477"/>
            <a:ext cx="379378" cy="417042"/>
          </a:xfrm>
          <a:prstGeom prst="downArrow">
            <a:avLst/>
          </a:prstGeom>
          <a:gradFill flip="none" rotWithShape="1">
            <a:gsLst>
              <a:gs pos="0">
                <a:schemeClr val="accent2">
                  <a:lumMod val="40000"/>
                  <a:lumOff val="60000"/>
                </a:schemeClr>
              </a:gs>
              <a:gs pos="35000">
                <a:schemeClr val="accent2"/>
              </a:gs>
              <a:gs pos="75000">
                <a:schemeClr val="accent2">
                  <a:lumMod val="75000"/>
                  <a:alpha val="75000"/>
                </a:schemeClr>
              </a:gs>
              <a:gs pos="0">
                <a:schemeClr val="accent2"/>
              </a:gs>
              <a:gs pos="100000">
                <a:schemeClr val="accent2">
                  <a:lumMod val="60000"/>
                  <a:lumOff val="40000"/>
                  <a:alpha val="75000"/>
                </a:schemeClr>
              </a:gs>
            </a:gsLst>
            <a:lin ang="16200000" scaled="1"/>
            <a:tileRect/>
          </a:gradFill>
          <a:ln w="12700">
            <a:gradFill flip="none" rotWithShape="1">
              <a:gsLst>
                <a:gs pos="61000">
                  <a:schemeClr val="accent2">
                    <a:lumMod val="20000"/>
                    <a:lumOff val="80000"/>
                    <a:alpha val="0"/>
                  </a:schemeClr>
                </a:gs>
                <a:gs pos="100000">
                  <a:schemeClr val="accent2">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endParaRPr lang="da-DK" sz="29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6" name="Rounded Rectangle 55"/>
          <p:cNvSpPr/>
          <p:nvPr/>
        </p:nvSpPr>
        <p:spPr bwMode="auto">
          <a:xfrm>
            <a:off x="1108382" y="4217662"/>
            <a:ext cx="1001949" cy="67120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eaLnBrk="0" fontAlgn="base" hangingPunct="0">
              <a:lnSpc>
                <a:spcPct val="85000"/>
              </a:lnSpc>
              <a:spcBef>
                <a:spcPct val="0"/>
              </a:spcBef>
              <a:spcAft>
                <a:spcPct val="0"/>
              </a:spcAft>
              <a:defRPr/>
            </a:pPr>
            <a:r>
              <a:rPr lang="en-US" sz="1600" b="0" kern="1200" dirty="0">
                <a:solidFill>
                  <a:srgbClr val="FFFFFF"/>
                </a:solidFill>
                <a:effectLst>
                  <a:outerShdw blurRad="38100" dist="38100" dir="2700000" algn="tl">
                    <a:srgbClr val="000000">
                      <a:alpha val="43137"/>
                    </a:srgbClr>
                  </a:outerShdw>
                </a:effectLst>
                <a:latin typeface="Segoe" pitchFamily="34" charset="0"/>
                <a:ea typeface="+mn-ea"/>
                <a:cs typeface="+mn-cs"/>
              </a:rPr>
              <a:t>Create Layout</a:t>
            </a:r>
            <a:endParaRPr lang="da-DK" sz="1600" b="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9" grpId="0" animBg="1"/>
      <p:bldP spid="32" grpId="0"/>
      <p:bldP spid="34"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p:bldP spid="48" grpId="1" animBg="1"/>
      <p:bldP spid="49" grpId="0" animBg="1"/>
      <p:bldP spid="50" grpId="0" animBg="1"/>
      <p:bldP spid="51" grpId="0" animBg="1"/>
      <p:bldP spid="54" grpId="1" animBg="1"/>
      <p:bldP spid="57" grpId="0"/>
      <p:bldP spid="58" grpId="0"/>
      <p:bldP spid="52" grpId="0" animBg="1"/>
      <p:bldP spid="53"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Changes to the Report Object</a:t>
            </a:r>
            <a:endParaRPr lang="en-US" dirty="0"/>
          </a:p>
        </p:txBody>
      </p:sp>
      <p:sp>
        <p:nvSpPr>
          <p:cNvPr id="3" name="Rounded Rectangle 2"/>
          <p:cNvSpPr/>
          <p:nvPr/>
        </p:nvSpPr>
        <p:spPr bwMode="auto">
          <a:xfrm rot="5400000">
            <a:off x="2621673" y="-138603"/>
            <a:ext cx="3695702" cy="7173310"/>
          </a:xfrm>
          <a:prstGeom prst="roundRect">
            <a:avLst/>
          </a:prstGeom>
          <a:solidFill>
            <a:srgbClr val="AAADB4"/>
          </a:solidFill>
          <a:ln w="25400" cap="flat" cmpd="sng" algn="ctr">
            <a:solidFill>
              <a:srgbClr val="AAADB4">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buClrTx/>
              <a:buSzTx/>
              <a:buFontTx/>
              <a:buNone/>
              <a:tabLst/>
              <a:defRPr/>
            </a:pPr>
            <a:endParaRPr lang="da-DK" smtClean="0">
              <a:solidFill>
                <a:srgbClr val="FFFFFF"/>
              </a:solidFill>
              <a:latin typeface="Segoe"/>
              <a:cs typeface="Arial" pitchFamily="34" charset="0"/>
            </a:endParaRPr>
          </a:p>
        </p:txBody>
      </p:sp>
      <p:sp>
        <p:nvSpPr>
          <p:cNvPr id="13" name="Rectangle 12"/>
          <p:cNvSpPr/>
          <p:nvPr/>
        </p:nvSpPr>
        <p:spPr>
          <a:xfrm>
            <a:off x="1601077" y="5607853"/>
            <a:ext cx="5785945" cy="327782"/>
          </a:xfrm>
          <a:prstGeom prst="rect">
            <a:avLst/>
          </a:prstGeom>
        </p:spPr>
        <p:txBody>
          <a:bodyPr wrap="square">
            <a:spAutoFit/>
          </a:bodyPr>
          <a:lstStyle/>
          <a:p>
            <a:r>
              <a:rPr lang="en-US" dirty="0" smtClean="0"/>
              <a:t>The Report  object with all components</a:t>
            </a:r>
            <a:endParaRPr lang="da-DK" dirty="0"/>
          </a:p>
        </p:txBody>
      </p:sp>
      <p:sp>
        <p:nvSpPr>
          <p:cNvPr id="14" name="Rectangle 13"/>
          <p:cNvSpPr/>
          <p:nvPr/>
        </p:nvSpPr>
        <p:spPr>
          <a:xfrm>
            <a:off x="989724" y="1208523"/>
            <a:ext cx="6984124" cy="327782"/>
          </a:xfrm>
          <a:prstGeom prst="rect">
            <a:avLst/>
          </a:prstGeom>
        </p:spPr>
        <p:txBody>
          <a:bodyPr wrap="square">
            <a:spAutoFit/>
          </a:bodyPr>
          <a:lstStyle/>
          <a:p>
            <a:r>
              <a:rPr lang="en-US" dirty="0" smtClean="0"/>
              <a:t>Used when Report is run in the Classic client</a:t>
            </a:r>
            <a:endParaRPr lang="en-US" dirty="0"/>
          </a:p>
        </p:txBody>
      </p:sp>
      <p:sp>
        <p:nvSpPr>
          <p:cNvPr id="15" name="Rounded Rectangle 14"/>
          <p:cNvSpPr/>
          <p:nvPr/>
        </p:nvSpPr>
        <p:spPr bwMode="auto">
          <a:xfrm>
            <a:off x="1079499" y="1790700"/>
            <a:ext cx="6705601" cy="3302000"/>
          </a:xfrm>
          <a:prstGeom prst="roundRect">
            <a:avLst/>
          </a:prstGeom>
          <a:solidFill>
            <a:srgbClr val="DADADA"/>
          </a:solidFill>
          <a:ln w="25400" cap="flat" cmpd="sng" algn="ctr">
            <a:solidFill>
              <a:srgbClr val="DADADA">
                <a:shade val="50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fontAlgn="base">
              <a:lnSpc>
                <a:spcPct val="85000"/>
              </a:lnSpc>
              <a:spcBef>
                <a:spcPct val="20000"/>
              </a:spcBef>
              <a:spcAft>
                <a:spcPct val="0"/>
              </a:spcAft>
              <a:defRPr/>
            </a:pPr>
            <a:endParaRPr lang="da-DK" b="0" kern="1200" dirty="0">
              <a:solidFill>
                <a:srgbClr val="FFFFFF"/>
              </a:solidFill>
              <a:latin typeface="Segoe"/>
              <a:ea typeface="+mn-ea"/>
              <a:cs typeface="Arial" pitchFamily="34" charset="0"/>
            </a:endParaRPr>
          </a:p>
        </p:txBody>
      </p:sp>
      <p:sp>
        <p:nvSpPr>
          <p:cNvPr id="5" name="Rounded Rectangle 4"/>
          <p:cNvSpPr/>
          <p:nvPr/>
        </p:nvSpPr>
        <p:spPr bwMode="auto">
          <a:xfrm>
            <a:off x="1270000" y="2787144"/>
            <a:ext cx="2151116" cy="93351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099" eaLnBrk="1" fontAlgn="auto" latinLnBrk="0" hangingPunct="1">
              <a:spcBef>
                <a:spcPts val="0"/>
              </a:spcBef>
              <a:spcAft>
                <a:spcPts val="0"/>
              </a:spcAft>
              <a:buClrTx/>
              <a:buSzTx/>
              <a:buFontTx/>
              <a:buNone/>
              <a:tabLst/>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Sections/Layout</a:t>
            </a:r>
          </a:p>
          <a:p>
            <a:pPr marL="0" marR="0" indent="0" defTabSz="914099" eaLnBrk="1" fontAlgn="auto" latinLnBrk="0" hangingPunct="1">
              <a:spcBef>
                <a:spcPts val="0"/>
              </a:spcBef>
              <a:spcAft>
                <a:spcPts val="0"/>
              </a:spcAft>
              <a:buClrTx/>
              <a:buSzTx/>
              <a:buFontTx/>
              <a:buNone/>
              <a:tabLst/>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Section Triggers</a:t>
            </a:r>
            <a:endParaRPr lang="da-DK"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5707117" y="2695902"/>
            <a:ext cx="1950983" cy="99322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Request Form</a:t>
            </a:r>
          </a:p>
        </p:txBody>
      </p:sp>
      <p:sp>
        <p:nvSpPr>
          <p:cNvPr id="11" name="Rounded Rectangle 10"/>
          <p:cNvSpPr/>
          <p:nvPr/>
        </p:nvSpPr>
        <p:spPr bwMode="auto">
          <a:xfrm>
            <a:off x="3452647" y="3239088"/>
            <a:ext cx="2191407" cy="10018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fontAlgn="auto">
              <a:spcBef>
                <a:spcPts val="0"/>
              </a:spcBef>
              <a:spcAft>
                <a:spcPts val="0"/>
              </a:spcAft>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Section/Fields</a:t>
            </a:r>
          </a:p>
          <a:p>
            <a:pPr defTabSz="914099" fontAlgn="auto">
              <a:spcBef>
                <a:spcPts val="0"/>
              </a:spcBef>
              <a:spcAft>
                <a:spcPts val="0"/>
              </a:spcAft>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Data Items</a:t>
            </a:r>
          </a:p>
        </p:txBody>
      </p:sp>
      <p:sp>
        <p:nvSpPr>
          <p:cNvPr id="12" name="Rounded Rectangle 11"/>
          <p:cNvSpPr/>
          <p:nvPr/>
        </p:nvSpPr>
        <p:spPr bwMode="auto">
          <a:xfrm>
            <a:off x="1257300" y="3783724"/>
            <a:ext cx="2132286" cy="9932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defTabSz="914099">
              <a:spcBef>
                <a:spcPct val="0"/>
              </a:spcBef>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RDLC</a:t>
            </a:r>
          </a:p>
        </p:txBody>
      </p:sp>
      <p:sp>
        <p:nvSpPr>
          <p:cNvPr id="9" name="Rounded Rectangle 8"/>
          <p:cNvSpPr/>
          <p:nvPr/>
        </p:nvSpPr>
        <p:spPr bwMode="auto">
          <a:xfrm>
            <a:off x="5755669" y="3752192"/>
            <a:ext cx="1902431" cy="9932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marL="0" marR="0" indent="0" defTabSz="914099" eaLnBrk="1" latinLnBrk="0" hangingPunct="1">
              <a:spcBef>
                <a:spcPct val="0"/>
              </a:spcBef>
              <a:buClrTx/>
              <a:buSzTx/>
              <a:buFontTx/>
              <a:buNone/>
              <a:tabLst/>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Request Page</a:t>
            </a:r>
          </a:p>
        </p:txBody>
      </p:sp>
      <p:sp>
        <p:nvSpPr>
          <p:cNvPr id="16" name="Rectangle 15"/>
          <p:cNvSpPr/>
          <p:nvPr/>
        </p:nvSpPr>
        <p:spPr>
          <a:xfrm>
            <a:off x="1537576" y="1928481"/>
            <a:ext cx="5785945" cy="327782"/>
          </a:xfrm>
          <a:prstGeom prst="rect">
            <a:avLst/>
          </a:prstGeom>
        </p:spPr>
        <p:txBody>
          <a:bodyPr wrap="square">
            <a:spAutoFit/>
          </a:bodyPr>
          <a:lstStyle/>
          <a:p>
            <a:r>
              <a:rPr lang="en-US" b="0" dirty="0" smtClean="0">
                <a:solidFill>
                  <a:schemeClr val="bg1"/>
                </a:solidFill>
              </a:rPr>
              <a:t>Report Object</a:t>
            </a:r>
            <a:endParaRPr lang="da-DK" b="0" dirty="0">
              <a:solidFill>
                <a:schemeClr val="bg1"/>
              </a:solidFill>
            </a:endParaRPr>
          </a:p>
        </p:txBody>
      </p:sp>
      <p:sp>
        <p:nvSpPr>
          <p:cNvPr id="17" name="Rectangle 16"/>
          <p:cNvSpPr/>
          <p:nvPr/>
        </p:nvSpPr>
        <p:spPr>
          <a:xfrm>
            <a:off x="1855076" y="5586080"/>
            <a:ext cx="5785945" cy="327782"/>
          </a:xfrm>
          <a:prstGeom prst="rect">
            <a:avLst/>
          </a:prstGeom>
        </p:spPr>
        <p:txBody>
          <a:bodyPr wrap="square">
            <a:spAutoFit/>
          </a:bodyPr>
          <a:lstStyle/>
          <a:p>
            <a:r>
              <a:rPr lang="en-US" dirty="0" smtClean="0"/>
              <a:t>Used when Report is run in the </a:t>
            </a:r>
            <a:r>
              <a:rPr lang="en-US" dirty="0" smtClean="0"/>
              <a:t>RoleTailored</a:t>
            </a:r>
            <a:r>
              <a:rPr lang="en-US" dirty="0" smtClean="0"/>
              <a:t> client</a:t>
            </a:r>
            <a:endParaRPr lang="da-D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22" presetClass="exit" presetSubtype="4" fill="hold" grpId="2" nodeType="withEffect">
                                  <p:stCondLst>
                                    <p:cond delay="0"/>
                                  </p:stCondLst>
                                  <p:childTnLst>
                                    <p:animEffect transition="out" filter="wipe(down)">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2" presetClass="exit" presetSubtype="4" fill="hold" grpId="1" nodeType="with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3"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5" grpId="0" animBg="1"/>
      <p:bldP spid="5" grpId="1" animBg="1"/>
      <p:bldP spid="5" grpId="2" animBg="1"/>
      <p:bldP spid="10" grpId="0" animBg="1"/>
      <p:bldP spid="10" grpId="2" animBg="1"/>
      <p:bldP spid="10" grpId="3" animBg="1"/>
      <p:bldP spid="11" grpId="0" animBg="1"/>
      <p:bldP spid="12" grpId="0" animBg="1"/>
      <p:bldP spid="9" grpId="0"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Differences to be </a:t>
            </a:r>
            <a:r>
              <a:rPr lang="da-DK" dirty="0" err="1" smtClean="0"/>
              <a:t>aware</a:t>
            </a:r>
            <a:r>
              <a:rPr lang="da-DK" dirty="0" smtClean="0"/>
              <a:t> of…</a:t>
            </a:r>
            <a:br>
              <a:rPr lang="da-DK" dirty="0" smtClean="0"/>
            </a:br>
            <a:endParaRPr lang="da-DK" dirty="0"/>
          </a:p>
        </p:txBody>
      </p:sp>
      <p:sp>
        <p:nvSpPr>
          <p:cNvPr id="3" name="Content Placeholder 2"/>
          <p:cNvSpPr>
            <a:spLocks noGrp="1"/>
          </p:cNvSpPr>
          <p:nvPr>
            <p:ph type="subTitle" idx="1"/>
          </p:nvPr>
        </p:nvSpPr>
        <p:spPr/>
        <p:txBody>
          <a:bodyPr/>
          <a:lstStyle/>
          <a:p>
            <a:r>
              <a:rPr lang="da-DK" dirty="0" err="1" smtClean="0"/>
              <a:t>Runtime</a:t>
            </a:r>
            <a:r>
              <a:rPr lang="da-DK" dirty="0" smtClean="0"/>
              <a:t> </a:t>
            </a:r>
            <a:r>
              <a:rPr lang="da-DK" dirty="0" err="1" smtClean="0"/>
              <a:t>DataSet</a:t>
            </a:r>
            <a:r>
              <a:rPr lang="da-DK" dirty="0" smtClean="0"/>
              <a:t> Generation</a:t>
            </a:r>
          </a:p>
          <a:p>
            <a:r>
              <a:rPr lang="da-DK" dirty="0" smtClean="0"/>
              <a:t>Layout Differences </a:t>
            </a:r>
          </a:p>
          <a:p>
            <a:endParaRPr lang="da-DK" dirty="0"/>
          </a:p>
        </p:txBody>
      </p:sp>
      <p:sp>
        <p:nvSpPr>
          <p:cNvPr id="4" name="Text Placeholder 3"/>
          <p:cNvSpPr>
            <a:spLocks noGrp="1"/>
          </p:cNvSpPr>
          <p:nvPr>
            <p:ph type="body" sz="quarter" idx="11"/>
          </p:nvPr>
        </p:nvSpPr>
        <p:spPr/>
        <p:txBody>
          <a:bodyPr/>
          <a:lstStyle/>
          <a:p>
            <a:endParaRPr lang="da-DK"/>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80425" cy="1154162"/>
          </a:xfrm>
        </p:spPr>
        <p:txBody>
          <a:bodyPr/>
          <a:lstStyle/>
          <a:p>
            <a:r>
              <a:rPr lang="da-DK" dirty="0" err="1" smtClean="0"/>
              <a:t>Runtime</a:t>
            </a:r>
            <a:r>
              <a:rPr lang="da-DK" dirty="0" smtClean="0"/>
              <a:t> Data Set Generation</a:t>
            </a:r>
            <a:br>
              <a:rPr lang="da-DK" dirty="0" smtClean="0"/>
            </a:br>
            <a:endParaRPr lang="en-US" dirty="0"/>
          </a:p>
        </p:txBody>
      </p:sp>
      <p:graphicFrame>
        <p:nvGraphicFramePr>
          <p:cNvPr id="5" name="Table 4"/>
          <p:cNvGraphicFramePr>
            <a:graphicFrameLocks noGrp="1"/>
          </p:cNvGraphicFramePr>
          <p:nvPr/>
        </p:nvGraphicFramePr>
        <p:xfrm>
          <a:off x="669925" y="1548130"/>
          <a:ext cx="7302500" cy="3068320"/>
        </p:xfrm>
        <a:graphic>
          <a:graphicData uri="http://schemas.openxmlformats.org/drawingml/2006/table">
            <a:tbl>
              <a:tblPr firstRow="1" bandRow="1">
                <a:tableStyleId>{775DCB02-9BB8-47FD-8907-85C794F793BA}</a:tableStyleId>
              </a:tblPr>
              <a:tblGrid>
                <a:gridCol w="1787525"/>
                <a:gridCol w="2543175"/>
                <a:gridCol w="2971800"/>
              </a:tblGrid>
              <a:tr h="370840">
                <a:tc>
                  <a:txBody>
                    <a:bodyPr/>
                    <a:lstStyle/>
                    <a:p>
                      <a:r>
                        <a:rPr lang="en-US" dirty="0" smtClean="0"/>
                        <a:t>No (Header)</a:t>
                      </a:r>
                      <a:endParaRPr lang="en-US" dirty="0"/>
                    </a:p>
                  </a:txBody>
                  <a:tcPr/>
                </a:tc>
                <a:tc>
                  <a:txBody>
                    <a:bodyPr/>
                    <a:lstStyle/>
                    <a:p>
                      <a:r>
                        <a:rPr lang="en-US" dirty="0" smtClean="0"/>
                        <a:t>Description</a:t>
                      </a:r>
                      <a:r>
                        <a:rPr lang="en-US" baseline="0" dirty="0" smtClean="0"/>
                        <a:t> (Header)</a:t>
                      </a:r>
                      <a:endParaRPr lang="en-US" dirty="0"/>
                    </a:p>
                  </a:txBody>
                  <a:tcPr/>
                </a:tc>
                <a:tc>
                  <a:txBody>
                    <a:bodyPr/>
                    <a:lstStyle/>
                    <a:p>
                      <a:r>
                        <a:rPr lang="en-US" dirty="0" smtClean="0"/>
                        <a:t>Amount</a:t>
                      </a:r>
                      <a:r>
                        <a:rPr lang="en-US" baseline="0" dirty="0" smtClean="0"/>
                        <a:t> (Header)</a:t>
                      </a:r>
                      <a:endParaRPr lang="en-US" dirty="0"/>
                    </a:p>
                  </a:txBody>
                  <a:tcPr/>
                </a:tc>
              </a:tr>
              <a:tr h="370840">
                <a:tc>
                  <a:txBody>
                    <a:bodyPr/>
                    <a:lstStyle/>
                    <a:p>
                      <a:r>
                        <a:rPr lang="en-US" dirty="0" smtClean="0"/>
                        <a:t>10000</a:t>
                      </a:r>
                      <a:endParaRPr lang="en-US" dirty="0"/>
                    </a:p>
                  </a:txBody>
                  <a:tcPr/>
                </a:tc>
                <a:tc>
                  <a:txBody>
                    <a:bodyPr/>
                    <a:lstStyle/>
                    <a:p>
                      <a:r>
                        <a:rPr lang="en-US" dirty="0" smtClean="0"/>
                        <a:t>Description</a:t>
                      </a:r>
                      <a:endParaRPr lang="en-US" dirty="0"/>
                    </a:p>
                  </a:txBody>
                  <a:tcPr/>
                </a:tc>
                <a:tc>
                  <a:txBody>
                    <a:bodyPr/>
                    <a:lstStyle/>
                    <a:p>
                      <a:r>
                        <a:rPr lang="en-US" dirty="0" smtClean="0"/>
                        <a:t>10000</a:t>
                      </a:r>
                      <a:endParaRPr lang="en-US" dirty="0"/>
                    </a:p>
                  </a:txBody>
                  <a:tcPr/>
                </a:tc>
              </a:tr>
              <a:tr h="370840">
                <a:tc>
                  <a:txBody>
                    <a:bodyPr/>
                    <a:lstStyle/>
                    <a:p>
                      <a:pPr marL="0" algn="l" defTabSz="914363" rtl="0" eaLnBrk="1" latinLnBrk="0" hangingPunct="1"/>
                      <a:r>
                        <a:rPr lang="en-US" sz="1800" b="1" kern="1200" dirty="0" smtClean="0">
                          <a:solidFill>
                            <a:schemeClr val="lt1"/>
                          </a:solidFill>
                          <a:latin typeface="+mn-lt"/>
                          <a:ea typeface="+mn-ea"/>
                          <a:cs typeface="+mn-cs"/>
                        </a:rPr>
                        <a:t>No (Line 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Description (Line1)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Line</a:t>
                      </a:r>
                      <a:r>
                        <a:rPr lang="en-US" sz="1800" b="1" kern="1200" baseline="0" dirty="0" smtClean="0">
                          <a:solidFill>
                            <a:schemeClr val="lt1"/>
                          </a:solidFill>
                          <a:latin typeface="+mn-lt"/>
                          <a:ea typeface="+mn-ea"/>
                          <a:cs typeface="+mn-cs"/>
                        </a:rPr>
                        <a:t> Amount (Line1)</a:t>
                      </a:r>
                      <a:endParaRPr lang="en-US" sz="1800" b="1" kern="1200" dirty="0">
                        <a:solidFill>
                          <a:schemeClr val="lt1"/>
                        </a:solidFill>
                        <a:latin typeface="+mn-lt"/>
                        <a:ea typeface="+mn-ea"/>
                        <a:cs typeface="+mn-cs"/>
                      </a:endParaRPr>
                    </a:p>
                  </a:txBody>
                  <a:tcPr>
                    <a:solidFill>
                      <a:schemeClr val="accent4"/>
                    </a:solidFill>
                  </a:tcPr>
                </a:tc>
              </a:tr>
              <a:tr h="370840">
                <a:tc>
                  <a:txBody>
                    <a:bodyPr/>
                    <a:lstStyle/>
                    <a:p>
                      <a:pPr marL="0" algn="l" defTabSz="914363" rtl="0" eaLnBrk="1" latinLnBrk="0" hangingPunct="1"/>
                      <a:r>
                        <a:rPr lang="en-US" sz="1800" b="0" kern="1200" dirty="0" smtClean="0">
                          <a:solidFill>
                            <a:sysClr val="windowText" lastClr="000000"/>
                          </a:solidFill>
                          <a:latin typeface="+mn-lt"/>
                          <a:ea typeface="+mn-ea"/>
                          <a:cs typeface="+mn-cs"/>
                        </a:rPr>
                        <a:t>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Line</a:t>
                      </a:r>
                      <a:r>
                        <a:rPr lang="en-US" sz="1800" b="0" kern="1200" baseline="0" dirty="0" smtClean="0">
                          <a:solidFill>
                            <a:sysClr val="windowText" lastClr="000000"/>
                          </a:solidFill>
                          <a:latin typeface="+mn-lt"/>
                          <a:ea typeface="+mn-ea"/>
                          <a:cs typeface="+mn-cs"/>
                        </a:rPr>
                        <a:t> 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lumMod val="60000"/>
                        <a:lumOff val="40000"/>
                      </a:schemeClr>
                    </a:solidFill>
                  </a:tcPr>
                </a:tc>
              </a:tr>
              <a:tr h="436245">
                <a:tc>
                  <a:txBody>
                    <a:bodyPr/>
                    <a:lstStyle/>
                    <a:p>
                      <a:pPr marL="0" algn="l" defTabSz="914363" rtl="0" eaLnBrk="1" latinLnBrk="0" hangingPunct="1"/>
                      <a:r>
                        <a:rPr lang="en-US" sz="1800" b="0" kern="1200" dirty="0" smtClean="0">
                          <a:solidFill>
                            <a:sysClr val="windowText" lastClr="000000"/>
                          </a:solidFill>
                          <a:latin typeface="+mn-lt"/>
                          <a:ea typeface="+mn-ea"/>
                          <a:cs typeface="+mn-cs"/>
                        </a:rPr>
                        <a:t>2</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Line2</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lumMod val="60000"/>
                        <a:lumOff val="40000"/>
                      </a:schemeClr>
                    </a:solidFill>
                  </a:tcPr>
                </a:tc>
              </a:tr>
              <a:tr h="370840">
                <a:tc>
                  <a:txBody>
                    <a:bodyPr/>
                    <a:lstStyle/>
                    <a:p>
                      <a:pPr marL="0" algn="l" defTabSz="914363" rtl="0" eaLnBrk="1" latinLnBrk="0" hangingPunct="1"/>
                      <a:r>
                        <a:rPr lang="en-US" sz="1800" b="1" kern="1200" dirty="0" smtClean="0">
                          <a:solidFill>
                            <a:schemeClr val="tx1"/>
                          </a:solidFill>
                          <a:latin typeface="+mn-lt"/>
                          <a:ea typeface="+mn-ea"/>
                          <a:cs typeface="+mn-cs"/>
                        </a:rPr>
                        <a:t>VAT</a:t>
                      </a:r>
                      <a:r>
                        <a:rPr lang="en-US" sz="1800" b="1" kern="1200" baseline="0" dirty="0" smtClean="0">
                          <a:solidFill>
                            <a:schemeClr val="tx1"/>
                          </a:solidFill>
                          <a:latin typeface="+mn-lt"/>
                          <a:ea typeface="+mn-ea"/>
                          <a:cs typeface="+mn-cs"/>
                        </a:rPr>
                        <a:t> Type</a:t>
                      </a:r>
                      <a:endParaRPr lang="en-US" sz="1800" b="1"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914363" rtl="0" eaLnBrk="1" latinLnBrk="0" hangingPunct="1"/>
                      <a:r>
                        <a:rPr lang="en-US" sz="1800" b="0" kern="1200" dirty="0" smtClean="0">
                          <a:solidFill>
                            <a:schemeClr val="tx1"/>
                          </a:solidFill>
                          <a:latin typeface="+mn-lt"/>
                          <a:ea typeface="+mn-ea"/>
                          <a:cs typeface="+mn-cs"/>
                        </a:rPr>
                        <a:t>VAT Amount</a:t>
                      </a:r>
                      <a:endParaRPr lang="en-US" sz="1800" b="0"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914363" rtl="0" eaLnBrk="1" latinLnBrk="0" hangingPunct="1"/>
                      <a:endParaRPr lang="en-US" sz="1800" b="1"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solidFill>
                  </a:tcPr>
                </a:tc>
              </a:tr>
              <a:tr h="412115">
                <a:tc>
                  <a:txBody>
                    <a:bodyPr/>
                    <a:lstStyle/>
                    <a:p>
                      <a:pPr marL="0" algn="l" defTabSz="914363" rtl="0" eaLnBrk="1" latinLnBrk="0" hangingPunct="1"/>
                      <a:r>
                        <a:rPr lang="en-US" sz="1800" b="0" kern="1200" dirty="0" smtClean="0">
                          <a:solidFill>
                            <a:sysClr val="windowText" lastClr="000000"/>
                          </a:solidFill>
                          <a:latin typeface="+mn-lt"/>
                          <a:ea typeface="+mn-ea"/>
                          <a:cs typeface="+mn-cs"/>
                        </a:rPr>
                        <a:t>VAT10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100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endParaRPr lang="en-US" sz="1800" b="0" kern="1200" dirty="0">
                        <a:solidFill>
                          <a:sysClr val="windowText" lastClr="000000"/>
                        </a:solidFill>
                        <a:latin typeface="+mn-lt"/>
                        <a:ea typeface="+mn-ea"/>
                        <a:cs typeface="+mn-cs"/>
                      </a:endParaRPr>
                    </a:p>
                  </a:txBody>
                  <a:tcPr>
                    <a:lnL w="9525" cap="flat" cmpd="sng" algn="ctr">
                      <a:noFill/>
                      <a:prstDash val="solid"/>
                    </a:lnL>
                    <a:solidFill>
                      <a:schemeClr val="accent4">
                        <a:lumMod val="60000"/>
                        <a:lumOff val="40000"/>
                      </a:schemeClr>
                    </a:solidFill>
                  </a:tcPr>
                </a:tc>
              </a:tr>
              <a:tr h="171450">
                <a:tc>
                  <a:txBody>
                    <a:bodyPr/>
                    <a:lstStyle/>
                    <a:p>
                      <a:pPr marL="0" algn="l" defTabSz="914363" rtl="0" eaLnBrk="1" latinLnBrk="0" hangingPunct="1"/>
                      <a:r>
                        <a:rPr lang="en-US" sz="1800" b="0" kern="1200" dirty="0" smtClean="0">
                          <a:solidFill>
                            <a:sysClr val="windowText" lastClr="000000"/>
                          </a:solidFill>
                          <a:latin typeface="+mn-lt"/>
                          <a:ea typeface="+mn-ea"/>
                          <a:cs typeface="+mn-cs"/>
                        </a:rPr>
                        <a:t>VAT25</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250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lumMod val="60000"/>
                        <a:lumOff val="40000"/>
                      </a:schemeClr>
                    </a:solidFill>
                  </a:tcPr>
                </a:tc>
              </a:tr>
            </a:tbl>
          </a:graphicData>
        </a:graphic>
      </p:graphicFrame>
      <p:graphicFrame>
        <p:nvGraphicFramePr>
          <p:cNvPr id="9" name="Content Placeholder 3"/>
          <p:cNvGraphicFramePr>
            <a:graphicFrameLocks/>
          </p:cNvGraphicFramePr>
          <p:nvPr/>
        </p:nvGraphicFramePr>
        <p:xfrm>
          <a:off x="399844" y="1165185"/>
          <a:ext cx="7553985" cy="4619783"/>
        </p:xfrm>
        <a:graphic>
          <a:graphicData uri="http://schemas.openxmlformats.org/drawingml/2006/table">
            <a:tbl>
              <a:tblPr firstRow="1" bandRow="1">
                <a:tableStyleId>{08FB837D-C827-4EFA-A057-4D05807E0F7C}</a:tableStyleId>
              </a:tblPr>
              <a:tblGrid>
                <a:gridCol w="804842"/>
                <a:gridCol w="1248229"/>
                <a:gridCol w="899100"/>
                <a:gridCol w="552329"/>
                <a:gridCol w="1349828"/>
                <a:gridCol w="928914"/>
                <a:gridCol w="826495"/>
                <a:gridCol w="944248"/>
              </a:tblGrid>
              <a:tr h="634133">
                <a:tc>
                  <a:txBody>
                    <a:bodyPr/>
                    <a:lstStyle/>
                    <a:p>
                      <a:r>
                        <a:rPr lang="en-US" sz="1400" dirty="0" smtClean="0"/>
                        <a:t>No </a:t>
                      </a:r>
                      <a:endParaRPr lang="en-US" sz="1400" b="1" dirty="0"/>
                    </a:p>
                  </a:txBody>
                  <a:tcPr/>
                </a:tc>
                <a:tc>
                  <a:txBody>
                    <a:bodyPr/>
                    <a:lstStyle/>
                    <a:p>
                      <a:r>
                        <a:rPr lang="en-US" sz="1400" dirty="0" smtClean="0"/>
                        <a:t>Description </a:t>
                      </a:r>
                      <a:endParaRPr lang="en-US" sz="1400" b="1" dirty="0"/>
                    </a:p>
                  </a:txBody>
                  <a:tcPr/>
                </a:tc>
                <a:tc>
                  <a:txBody>
                    <a:bodyPr/>
                    <a:lstStyle/>
                    <a:p>
                      <a:r>
                        <a:rPr lang="en-US" sz="1400" dirty="0" smtClean="0"/>
                        <a:t>Amount </a:t>
                      </a:r>
                      <a:endParaRPr lang="en-US" sz="1400" b="1" dirty="0"/>
                    </a:p>
                  </a:txBody>
                  <a:tcPr/>
                </a:tc>
                <a:tc>
                  <a:txBody>
                    <a:bodyPr/>
                    <a:lstStyle/>
                    <a:p>
                      <a:r>
                        <a:rPr lang="en-US" sz="1400" dirty="0" smtClean="0"/>
                        <a:t>No </a:t>
                      </a:r>
                      <a:endParaRPr lang="en-US" sz="1400" b="1" dirty="0"/>
                    </a:p>
                  </a:txBody>
                  <a:tcPr/>
                </a:tc>
                <a:tc>
                  <a:txBody>
                    <a:bodyPr/>
                    <a:lstStyle/>
                    <a:p>
                      <a:r>
                        <a:rPr lang="en-US" sz="1400" dirty="0" smtClean="0"/>
                        <a:t>Description </a:t>
                      </a:r>
                    </a:p>
                  </a:txBody>
                  <a:tcPr/>
                </a:tc>
                <a:tc>
                  <a:txBody>
                    <a:bodyPr/>
                    <a:lstStyle/>
                    <a:p>
                      <a:r>
                        <a:rPr lang="en-US" sz="1400" dirty="0" smtClean="0"/>
                        <a:t>Line Amount</a:t>
                      </a:r>
                      <a:endParaRPr lang="en-US" sz="1400" b="1" dirty="0"/>
                    </a:p>
                  </a:txBody>
                  <a:tcPr/>
                </a:tc>
                <a:tc>
                  <a:txBody>
                    <a:bodyPr/>
                    <a:lstStyle/>
                    <a:p>
                      <a:r>
                        <a:rPr lang="en-US" sz="1400" dirty="0" smtClean="0"/>
                        <a:t>VAT Type</a:t>
                      </a:r>
                      <a:endParaRPr lang="en-US" sz="1400" b="1" dirty="0"/>
                    </a:p>
                  </a:txBody>
                  <a:tcPr/>
                </a:tc>
                <a:tc>
                  <a:txBody>
                    <a:bodyPr/>
                    <a:lstStyle/>
                    <a:p>
                      <a:r>
                        <a:rPr lang="en-US" sz="1400" dirty="0" smtClean="0"/>
                        <a:t>VAT Amount</a:t>
                      </a:r>
                      <a:endParaRPr lang="en-US" sz="1400" b="1"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1</a:t>
                      </a:r>
                      <a:endParaRPr lang="en-US" sz="1400" dirty="0"/>
                    </a:p>
                  </a:txBody>
                  <a:tcPr/>
                </a:tc>
                <a:tc>
                  <a:txBody>
                    <a:bodyPr/>
                    <a:lstStyle/>
                    <a:p>
                      <a:r>
                        <a:rPr lang="en-US" sz="1400" dirty="0" smtClean="0"/>
                        <a:t>Line</a:t>
                      </a:r>
                      <a:r>
                        <a:rPr lang="en-US" sz="1400" baseline="0" dirty="0" smtClean="0"/>
                        <a:t> 1</a:t>
                      </a:r>
                      <a:endParaRPr lang="en-US" sz="1400" dirty="0"/>
                    </a:p>
                  </a:txBody>
                  <a:tcPr/>
                </a:tc>
                <a:tc>
                  <a:txBody>
                    <a:bodyPr/>
                    <a:lstStyle/>
                    <a:p>
                      <a:r>
                        <a:rPr lang="en-US" sz="1400" dirty="0" smtClean="0"/>
                        <a:t>10</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2</a:t>
                      </a:r>
                      <a:endParaRPr lang="en-US" sz="1400" dirty="0"/>
                    </a:p>
                  </a:txBody>
                  <a:tcPr/>
                </a:tc>
                <a:tc>
                  <a:txBody>
                    <a:bodyPr/>
                    <a:lstStyle/>
                    <a:p>
                      <a:r>
                        <a:rPr lang="en-US" sz="1400" dirty="0" smtClean="0"/>
                        <a:t>Line 2</a:t>
                      </a:r>
                      <a:endParaRPr lang="en-US" sz="1400" dirty="0"/>
                    </a:p>
                  </a:txBody>
                  <a:tcPr/>
                </a:tc>
                <a:tc>
                  <a:txBody>
                    <a:bodyPr/>
                    <a:lstStyle/>
                    <a:p>
                      <a:r>
                        <a:rPr lang="en-US" sz="1400" dirty="0" smtClean="0"/>
                        <a:t>11</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3</a:t>
                      </a:r>
                      <a:endParaRPr lang="en-US" sz="1400" dirty="0"/>
                    </a:p>
                  </a:txBody>
                  <a:tcPr/>
                </a:tc>
                <a:tc>
                  <a:txBody>
                    <a:bodyPr/>
                    <a:lstStyle/>
                    <a:p>
                      <a:r>
                        <a:rPr lang="en-US" sz="1400" dirty="0" smtClean="0"/>
                        <a:t>Line 3</a:t>
                      </a:r>
                      <a:endParaRPr lang="en-US" sz="1400" dirty="0"/>
                    </a:p>
                  </a:txBody>
                  <a:tcPr/>
                </a:tc>
                <a:tc>
                  <a:txBody>
                    <a:bodyPr/>
                    <a:lstStyle/>
                    <a:p>
                      <a:r>
                        <a:rPr lang="en-US" sz="1400" dirty="0" smtClean="0"/>
                        <a:t>12</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4</a:t>
                      </a:r>
                      <a:endParaRPr lang="en-US" sz="1400" dirty="0"/>
                    </a:p>
                  </a:txBody>
                  <a:tcPr/>
                </a:tc>
                <a:tc>
                  <a:txBody>
                    <a:bodyPr/>
                    <a:lstStyle/>
                    <a:p>
                      <a:r>
                        <a:rPr lang="en-US" sz="1400" dirty="0" smtClean="0"/>
                        <a:t>Line 4</a:t>
                      </a:r>
                      <a:endParaRPr lang="en-US" sz="1400" dirty="0"/>
                    </a:p>
                  </a:txBody>
                  <a:tcPr/>
                </a:tc>
                <a:tc>
                  <a:txBody>
                    <a:bodyPr/>
                    <a:lstStyle/>
                    <a:p>
                      <a:r>
                        <a:rPr lang="en-US" sz="1400" dirty="0" smtClean="0"/>
                        <a:t>13</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VAT10</a:t>
                      </a:r>
                      <a:endParaRPr lang="en-US" sz="1400" dirty="0"/>
                    </a:p>
                  </a:txBody>
                  <a:tcPr/>
                </a:tc>
                <a:tc>
                  <a:txBody>
                    <a:bodyPr/>
                    <a:lstStyle/>
                    <a:p>
                      <a:r>
                        <a:rPr lang="en-US" sz="1400" dirty="0" smtClean="0"/>
                        <a:t>100</a:t>
                      </a:r>
                      <a:endParaRPr lang="en-US" sz="1400" dirty="0"/>
                    </a:p>
                  </a:txBody>
                  <a:tcPr/>
                </a:tc>
              </a:tr>
              <a:tr h="442850">
                <a:tc>
                  <a:txBody>
                    <a:bodyPr/>
                    <a:lstStyle/>
                    <a:p>
                      <a:r>
                        <a:rPr lang="en-US" sz="1400" dirty="0" smtClean="0"/>
                        <a:t>10000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VAT25</a:t>
                      </a:r>
                      <a:endParaRPr lang="en-US" sz="1400" dirty="0"/>
                    </a:p>
                  </a:txBody>
                  <a:tcPr/>
                </a:tc>
                <a:tc>
                  <a:txBody>
                    <a:bodyPr/>
                    <a:lstStyle/>
                    <a:p>
                      <a:r>
                        <a:rPr lang="en-US" sz="1400" dirty="0" smtClean="0"/>
                        <a:t>250</a:t>
                      </a:r>
                      <a:endParaRPr lang="en-US" sz="1400" dirty="0"/>
                    </a:p>
                  </a:txBody>
                  <a:tcPr/>
                </a:tc>
              </a:tr>
              <a:tr h="442850">
                <a:tc>
                  <a:txBody>
                    <a:bodyPr/>
                    <a:lstStyle/>
                    <a:p>
                      <a:r>
                        <a:rPr lang="en-US" sz="1400" dirty="0" smtClean="0"/>
                        <a:t>20000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20000</a:t>
                      </a:r>
                    </a:p>
                  </a:txBody>
                  <a:tcPr/>
                </a:tc>
                <a:tc>
                  <a:txBody>
                    <a:bodyPr/>
                    <a:lstStyle/>
                    <a:p>
                      <a:r>
                        <a:rPr lang="en-US" sz="1400" dirty="0" smtClean="0"/>
                        <a:t>1</a:t>
                      </a:r>
                      <a:endParaRPr lang="en-US" sz="1400" dirty="0"/>
                    </a:p>
                  </a:txBody>
                  <a:tcPr/>
                </a:tc>
                <a:tc>
                  <a:txBody>
                    <a:bodyPr/>
                    <a:lstStyle/>
                    <a:p>
                      <a:r>
                        <a:rPr lang="en-US" sz="1400" dirty="0" smtClean="0"/>
                        <a:t>Line 1</a:t>
                      </a:r>
                      <a:endParaRPr lang="en-US" sz="1400" dirty="0"/>
                    </a:p>
                  </a:txBody>
                  <a:tcPr/>
                </a:tc>
                <a:tc>
                  <a:txBody>
                    <a:bodyPr/>
                    <a:lstStyle/>
                    <a:p>
                      <a:r>
                        <a:rPr lang="en-US" sz="1400" dirty="0" smtClean="0"/>
                        <a:t>10</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30000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1</a:t>
                      </a:r>
                      <a:endParaRPr lang="en-US" sz="1400" dirty="0"/>
                    </a:p>
                  </a:txBody>
                  <a:tcPr/>
                </a:tc>
                <a:tc>
                  <a:txBody>
                    <a:bodyPr/>
                    <a:lstStyle/>
                    <a:p>
                      <a:r>
                        <a:rPr lang="en-US" sz="1400" dirty="0" smtClean="0"/>
                        <a:t>Line 1</a:t>
                      </a:r>
                      <a:endParaRPr lang="en-US" sz="1400" dirty="0"/>
                    </a:p>
                  </a:txBody>
                  <a:tcPr/>
                </a:tc>
                <a:tc>
                  <a:txBody>
                    <a:bodyPr/>
                    <a:lstStyle/>
                    <a:p>
                      <a:r>
                        <a:rPr lang="en-US" sz="1400" dirty="0" smtClean="0"/>
                        <a:t>10</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r>
              <a:tr h="442850">
                <a:tc>
                  <a:txBody>
                    <a:bodyPr/>
                    <a:lstStyle/>
                    <a:p>
                      <a:r>
                        <a:rPr lang="en-US" sz="1400" dirty="0" smtClean="0"/>
                        <a:t>30000</a:t>
                      </a:r>
                      <a:endParaRPr lang="en-US" sz="1400" dirty="0"/>
                    </a:p>
                  </a:txBody>
                  <a:tcPr/>
                </a:tc>
                <a:tc>
                  <a:txBody>
                    <a:bodyPr/>
                    <a:lstStyle/>
                    <a:p>
                      <a:r>
                        <a:rPr lang="en-US" sz="1400" dirty="0" smtClean="0"/>
                        <a:t>Description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Null</a:t>
                      </a:r>
                      <a:endParaRPr lang="en-US" sz="1400" dirty="0"/>
                    </a:p>
                  </a:txBody>
                  <a:tcPr/>
                </a:tc>
                <a:tc>
                  <a:txBody>
                    <a:bodyPr/>
                    <a:lstStyle/>
                    <a:p>
                      <a:r>
                        <a:rPr lang="en-US" sz="1400" dirty="0" smtClean="0"/>
                        <a:t>VAT10</a:t>
                      </a:r>
                      <a:endParaRPr lang="en-US" sz="1400" dirty="0"/>
                    </a:p>
                  </a:txBody>
                  <a:tcPr/>
                </a:tc>
                <a:tc>
                  <a:txBody>
                    <a:bodyPr/>
                    <a:lstStyle/>
                    <a:p>
                      <a:r>
                        <a:rPr lang="en-US" sz="1400" dirty="0" smtClean="0"/>
                        <a:t>100</a:t>
                      </a:r>
                      <a:endParaRPr lang="en-US" sz="1400" dirty="0"/>
                    </a:p>
                  </a:txBody>
                  <a:tcPr/>
                </a:tc>
              </a:tr>
            </a:tbl>
          </a:graphicData>
        </a:graphic>
      </p:graphicFrame>
      <p:graphicFrame>
        <p:nvGraphicFramePr>
          <p:cNvPr id="10" name="Table 9"/>
          <p:cNvGraphicFramePr>
            <a:graphicFrameLocks noGrp="1"/>
          </p:cNvGraphicFramePr>
          <p:nvPr/>
        </p:nvGraphicFramePr>
        <p:xfrm>
          <a:off x="1428749" y="2414905"/>
          <a:ext cx="7000875" cy="1642110"/>
        </p:xfrm>
        <a:graphic>
          <a:graphicData uri="http://schemas.openxmlformats.org/drawingml/2006/table">
            <a:tbl>
              <a:tblPr firstRow="1" bandRow="1">
                <a:tableStyleId>{775DCB02-9BB8-47FD-8907-85C794F793BA}</a:tableStyleId>
              </a:tblPr>
              <a:tblGrid>
                <a:gridCol w="1753574"/>
                <a:gridCol w="2570496"/>
                <a:gridCol w="2676805"/>
              </a:tblGrid>
              <a:tr h="370840">
                <a:tc>
                  <a:txBody>
                    <a:bodyPr/>
                    <a:lstStyle/>
                    <a:p>
                      <a:r>
                        <a:rPr lang="en-US" dirty="0" smtClean="0"/>
                        <a:t>No (Header)</a:t>
                      </a:r>
                      <a:endParaRPr lang="en-US" dirty="0"/>
                    </a:p>
                  </a:txBody>
                  <a:tcPr/>
                </a:tc>
                <a:tc>
                  <a:txBody>
                    <a:bodyPr/>
                    <a:lstStyle/>
                    <a:p>
                      <a:r>
                        <a:rPr lang="en-US" dirty="0" smtClean="0"/>
                        <a:t>Description</a:t>
                      </a:r>
                      <a:r>
                        <a:rPr lang="en-US" baseline="0" dirty="0" smtClean="0"/>
                        <a:t> (Header)</a:t>
                      </a:r>
                      <a:endParaRPr lang="en-US" dirty="0"/>
                    </a:p>
                  </a:txBody>
                  <a:tcPr/>
                </a:tc>
                <a:tc>
                  <a:txBody>
                    <a:bodyPr/>
                    <a:lstStyle/>
                    <a:p>
                      <a:r>
                        <a:rPr lang="en-US" dirty="0" smtClean="0"/>
                        <a:t>Amount</a:t>
                      </a:r>
                      <a:r>
                        <a:rPr lang="en-US" baseline="0" dirty="0" smtClean="0"/>
                        <a:t> (Header)</a:t>
                      </a:r>
                      <a:endParaRPr lang="en-US" dirty="0"/>
                    </a:p>
                  </a:txBody>
                  <a:tcPr/>
                </a:tc>
              </a:tr>
              <a:tr h="370840">
                <a:tc>
                  <a:txBody>
                    <a:bodyPr/>
                    <a:lstStyle/>
                    <a:p>
                      <a:r>
                        <a:rPr lang="en-US" dirty="0" smtClean="0"/>
                        <a:t>20000</a:t>
                      </a:r>
                      <a:endParaRPr lang="en-US" dirty="0"/>
                    </a:p>
                  </a:txBody>
                  <a:tcPr/>
                </a:tc>
                <a:tc>
                  <a:txBody>
                    <a:bodyPr/>
                    <a:lstStyle/>
                    <a:p>
                      <a:r>
                        <a:rPr lang="en-US" dirty="0" smtClean="0"/>
                        <a:t>Description</a:t>
                      </a:r>
                      <a:endParaRPr lang="en-US" dirty="0"/>
                    </a:p>
                  </a:txBody>
                  <a:tcPr/>
                </a:tc>
                <a:tc>
                  <a:txBody>
                    <a:bodyPr/>
                    <a:lstStyle/>
                    <a:p>
                      <a:r>
                        <a:rPr lang="en-US" dirty="0" smtClean="0"/>
                        <a:t>20000</a:t>
                      </a:r>
                      <a:endParaRPr lang="en-US" dirty="0"/>
                    </a:p>
                  </a:txBody>
                  <a:tcPr/>
                </a:tc>
              </a:tr>
              <a:tr h="529590">
                <a:tc>
                  <a:txBody>
                    <a:bodyPr/>
                    <a:lstStyle/>
                    <a:p>
                      <a:pPr marL="0" algn="l" defTabSz="914363" rtl="0" eaLnBrk="1" latinLnBrk="0" hangingPunct="1"/>
                      <a:r>
                        <a:rPr lang="en-US" sz="1800" b="1" kern="1200" dirty="0" smtClean="0">
                          <a:solidFill>
                            <a:schemeClr val="lt1"/>
                          </a:solidFill>
                          <a:latin typeface="+mn-lt"/>
                          <a:ea typeface="+mn-ea"/>
                          <a:cs typeface="+mn-cs"/>
                        </a:rPr>
                        <a:t>No (Line 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Description (Line1)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Line</a:t>
                      </a:r>
                      <a:r>
                        <a:rPr lang="en-US" sz="1800" b="1" kern="1200" baseline="0" dirty="0" smtClean="0">
                          <a:solidFill>
                            <a:schemeClr val="lt1"/>
                          </a:solidFill>
                          <a:latin typeface="+mn-lt"/>
                          <a:ea typeface="+mn-ea"/>
                          <a:cs typeface="+mn-cs"/>
                        </a:rPr>
                        <a:t> Amount (Line1)</a:t>
                      </a:r>
                      <a:endParaRPr lang="en-US" sz="1800" b="1" kern="1200" dirty="0">
                        <a:solidFill>
                          <a:schemeClr val="lt1"/>
                        </a:solidFill>
                        <a:latin typeface="+mn-lt"/>
                        <a:ea typeface="+mn-ea"/>
                        <a:cs typeface="+mn-cs"/>
                      </a:endParaRPr>
                    </a:p>
                  </a:txBody>
                  <a:tcPr>
                    <a:solidFill>
                      <a:schemeClr val="accent4"/>
                    </a:solidFill>
                  </a:tcPr>
                </a:tc>
              </a:tr>
              <a:tr h="370840">
                <a:tc>
                  <a:txBody>
                    <a:bodyPr/>
                    <a:lstStyle/>
                    <a:p>
                      <a:pPr marL="0" algn="l" defTabSz="914363" rtl="0" eaLnBrk="1" latinLnBrk="0" hangingPunct="1"/>
                      <a:r>
                        <a:rPr lang="en-US" sz="1800" b="0" kern="1200" dirty="0" smtClean="0">
                          <a:solidFill>
                            <a:sysClr val="windowText" lastClr="000000"/>
                          </a:solidFill>
                          <a:latin typeface="+mn-lt"/>
                          <a:ea typeface="+mn-ea"/>
                          <a:cs typeface="+mn-cs"/>
                        </a:rPr>
                        <a:t>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Line</a:t>
                      </a:r>
                      <a:r>
                        <a:rPr lang="en-US" sz="1800" b="0" kern="1200" baseline="0" dirty="0" smtClean="0">
                          <a:solidFill>
                            <a:sysClr val="windowText" lastClr="000000"/>
                          </a:solidFill>
                          <a:latin typeface="+mn-lt"/>
                          <a:ea typeface="+mn-ea"/>
                          <a:cs typeface="+mn-cs"/>
                        </a:rPr>
                        <a:t> 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lumMod val="60000"/>
                        <a:lumOff val="40000"/>
                      </a:schemeClr>
                    </a:solidFill>
                  </a:tcPr>
                </a:tc>
              </a:tr>
            </a:tbl>
          </a:graphicData>
        </a:graphic>
      </p:graphicFrame>
      <p:graphicFrame>
        <p:nvGraphicFramePr>
          <p:cNvPr id="11" name="Table 10"/>
          <p:cNvGraphicFramePr>
            <a:graphicFrameLocks noGrp="1"/>
          </p:cNvGraphicFramePr>
          <p:nvPr/>
        </p:nvGraphicFramePr>
        <p:xfrm>
          <a:off x="2038350" y="2976880"/>
          <a:ext cx="7105650" cy="2266315"/>
        </p:xfrm>
        <a:graphic>
          <a:graphicData uri="http://schemas.openxmlformats.org/drawingml/2006/table">
            <a:tbl>
              <a:tblPr firstRow="1" bandRow="1">
                <a:tableStyleId>{775DCB02-9BB8-47FD-8907-85C794F793BA}</a:tableStyleId>
              </a:tblPr>
              <a:tblGrid>
                <a:gridCol w="1779818"/>
                <a:gridCol w="2930146"/>
                <a:gridCol w="2395686"/>
              </a:tblGrid>
              <a:tr h="370840">
                <a:tc>
                  <a:txBody>
                    <a:bodyPr/>
                    <a:lstStyle/>
                    <a:p>
                      <a:r>
                        <a:rPr lang="en-US" dirty="0" smtClean="0"/>
                        <a:t>No (Header)</a:t>
                      </a:r>
                      <a:endParaRPr lang="en-US" dirty="0"/>
                    </a:p>
                  </a:txBody>
                  <a:tcPr/>
                </a:tc>
                <a:tc>
                  <a:txBody>
                    <a:bodyPr/>
                    <a:lstStyle/>
                    <a:p>
                      <a:r>
                        <a:rPr lang="en-US" dirty="0" smtClean="0"/>
                        <a:t>Description</a:t>
                      </a:r>
                      <a:r>
                        <a:rPr lang="en-US" baseline="0" dirty="0" smtClean="0"/>
                        <a:t> (Header)</a:t>
                      </a:r>
                      <a:endParaRPr lang="en-US" dirty="0"/>
                    </a:p>
                  </a:txBody>
                  <a:tcPr/>
                </a:tc>
                <a:tc>
                  <a:txBody>
                    <a:bodyPr/>
                    <a:lstStyle/>
                    <a:p>
                      <a:r>
                        <a:rPr lang="en-US" dirty="0" smtClean="0"/>
                        <a:t>Amount</a:t>
                      </a:r>
                      <a:r>
                        <a:rPr lang="en-US" baseline="0" dirty="0" smtClean="0"/>
                        <a:t> (Header)</a:t>
                      </a:r>
                      <a:endParaRPr lang="en-US" dirty="0"/>
                    </a:p>
                  </a:txBody>
                  <a:tcPr/>
                </a:tc>
              </a:tr>
              <a:tr h="370840">
                <a:tc>
                  <a:txBody>
                    <a:bodyPr/>
                    <a:lstStyle/>
                    <a:p>
                      <a:r>
                        <a:rPr lang="en-US" dirty="0" smtClean="0"/>
                        <a:t>30000</a:t>
                      </a:r>
                      <a:endParaRPr lang="en-US" dirty="0"/>
                    </a:p>
                  </a:txBody>
                  <a:tcPr/>
                </a:tc>
                <a:tc>
                  <a:txBody>
                    <a:bodyPr/>
                    <a:lstStyle/>
                    <a:p>
                      <a:r>
                        <a:rPr lang="en-US" dirty="0" smtClean="0"/>
                        <a:t>Description</a:t>
                      </a:r>
                      <a:endParaRPr lang="en-US" dirty="0"/>
                    </a:p>
                  </a:txBody>
                  <a:tcPr/>
                </a:tc>
                <a:tc>
                  <a:txBody>
                    <a:bodyPr/>
                    <a:lstStyle/>
                    <a:p>
                      <a:r>
                        <a:rPr lang="en-US" dirty="0" smtClean="0"/>
                        <a:t>10000</a:t>
                      </a:r>
                      <a:endParaRPr lang="en-US" dirty="0"/>
                    </a:p>
                  </a:txBody>
                  <a:tcPr/>
                </a:tc>
              </a:tr>
              <a:tr h="370840">
                <a:tc>
                  <a:txBody>
                    <a:bodyPr/>
                    <a:lstStyle/>
                    <a:p>
                      <a:pPr marL="0" algn="l" defTabSz="914363" rtl="0" eaLnBrk="1" latinLnBrk="0" hangingPunct="1"/>
                      <a:r>
                        <a:rPr lang="en-US" sz="1800" b="1" kern="1200" dirty="0" smtClean="0">
                          <a:solidFill>
                            <a:schemeClr val="lt1"/>
                          </a:solidFill>
                          <a:latin typeface="+mn-lt"/>
                          <a:ea typeface="+mn-ea"/>
                          <a:cs typeface="+mn-cs"/>
                        </a:rPr>
                        <a:t>No (Line 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Description (Line1)</a:t>
                      </a:r>
                      <a:endParaRPr lang="en-US" sz="1800" b="1" kern="1200" dirty="0">
                        <a:solidFill>
                          <a:schemeClr val="lt1"/>
                        </a:solidFill>
                        <a:latin typeface="+mn-lt"/>
                        <a:ea typeface="+mn-ea"/>
                        <a:cs typeface="+mn-cs"/>
                      </a:endParaRPr>
                    </a:p>
                  </a:txBody>
                  <a:tcPr>
                    <a:lnB w="12700" cap="flat" cmpd="sng" algn="ctr">
                      <a:solidFill>
                        <a:schemeClr val="accent4"/>
                      </a:solidFill>
                      <a:prstDash val="solid"/>
                      <a:round/>
                      <a:headEnd type="none" w="med" len="med"/>
                      <a:tailEnd type="none" w="med" len="med"/>
                    </a:lnB>
                    <a:solidFill>
                      <a:schemeClr val="accent4"/>
                    </a:solidFill>
                  </a:tcPr>
                </a:tc>
                <a:tc>
                  <a:txBody>
                    <a:bodyPr/>
                    <a:lstStyle/>
                    <a:p>
                      <a:pPr marL="0" algn="l" defTabSz="914363" rtl="0" eaLnBrk="1" latinLnBrk="0" hangingPunct="1"/>
                      <a:r>
                        <a:rPr lang="en-US" sz="1800" b="1" kern="1200" dirty="0" smtClean="0">
                          <a:solidFill>
                            <a:schemeClr val="lt1"/>
                          </a:solidFill>
                          <a:latin typeface="+mn-lt"/>
                          <a:ea typeface="+mn-ea"/>
                          <a:cs typeface="+mn-cs"/>
                        </a:rPr>
                        <a:t>Line</a:t>
                      </a:r>
                      <a:r>
                        <a:rPr lang="en-US" sz="1800" b="1" kern="1200" baseline="0" dirty="0" smtClean="0">
                          <a:solidFill>
                            <a:schemeClr val="lt1"/>
                          </a:solidFill>
                          <a:latin typeface="+mn-lt"/>
                          <a:ea typeface="+mn-ea"/>
                          <a:cs typeface="+mn-cs"/>
                        </a:rPr>
                        <a:t> Amount (Line1)</a:t>
                      </a:r>
                      <a:endParaRPr lang="en-US" sz="1800" b="1" kern="1200" dirty="0">
                        <a:solidFill>
                          <a:schemeClr val="lt1"/>
                        </a:solidFill>
                        <a:latin typeface="+mn-lt"/>
                        <a:ea typeface="+mn-ea"/>
                        <a:cs typeface="+mn-cs"/>
                      </a:endParaRPr>
                    </a:p>
                  </a:txBody>
                  <a:tcPr>
                    <a:solidFill>
                      <a:schemeClr val="accent4"/>
                    </a:solidFill>
                  </a:tcPr>
                </a:tc>
              </a:tr>
              <a:tr h="370840">
                <a:tc>
                  <a:txBody>
                    <a:bodyPr/>
                    <a:lstStyle/>
                    <a:p>
                      <a:pPr marL="0" algn="l" defTabSz="914363" rtl="0" eaLnBrk="1" latinLnBrk="0" hangingPunct="1"/>
                      <a:r>
                        <a:rPr lang="en-US" sz="1800" b="0" kern="1200" dirty="0" smtClean="0">
                          <a:solidFill>
                            <a:sysClr val="windowText" lastClr="000000"/>
                          </a:solidFill>
                          <a:latin typeface="+mn-lt"/>
                          <a:ea typeface="+mn-ea"/>
                          <a:cs typeface="+mn-cs"/>
                        </a:rPr>
                        <a:t>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Line</a:t>
                      </a:r>
                      <a:r>
                        <a:rPr lang="en-US" sz="1800" b="0" kern="1200" baseline="0" dirty="0" smtClean="0">
                          <a:solidFill>
                            <a:sysClr val="windowText" lastClr="000000"/>
                          </a:solidFill>
                          <a:latin typeface="+mn-lt"/>
                          <a:ea typeface="+mn-ea"/>
                          <a:cs typeface="+mn-cs"/>
                        </a:rPr>
                        <a:t> 1</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lumMod val="60000"/>
                        <a:lumOff val="40000"/>
                      </a:schemeClr>
                    </a:solidFill>
                  </a:tcPr>
                </a:tc>
              </a:tr>
              <a:tr h="370840">
                <a:tc>
                  <a:txBody>
                    <a:bodyPr/>
                    <a:lstStyle/>
                    <a:p>
                      <a:pPr marL="0" algn="l" defTabSz="914363" rtl="0" eaLnBrk="1" latinLnBrk="0" hangingPunct="1"/>
                      <a:r>
                        <a:rPr lang="en-US" sz="1800" b="1" kern="1200" dirty="0" smtClean="0">
                          <a:solidFill>
                            <a:schemeClr val="tx1"/>
                          </a:solidFill>
                          <a:latin typeface="+mn-lt"/>
                          <a:ea typeface="+mn-ea"/>
                          <a:cs typeface="+mn-cs"/>
                        </a:rPr>
                        <a:t>VAT</a:t>
                      </a:r>
                      <a:r>
                        <a:rPr lang="en-US" sz="1800" b="1" kern="1200" baseline="0" dirty="0" smtClean="0">
                          <a:solidFill>
                            <a:schemeClr val="tx1"/>
                          </a:solidFill>
                          <a:latin typeface="+mn-lt"/>
                          <a:ea typeface="+mn-ea"/>
                          <a:cs typeface="+mn-cs"/>
                        </a:rPr>
                        <a:t> Type</a:t>
                      </a:r>
                      <a:endParaRPr lang="en-US" sz="1800" b="1"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914363" rtl="0" eaLnBrk="1" latinLnBrk="0" hangingPunct="1"/>
                      <a:r>
                        <a:rPr lang="en-US" sz="1800" b="0" kern="1200" dirty="0" smtClean="0">
                          <a:solidFill>
                            <a:schemeClr val="tx1"/>
                          </a:solidFill>
                          <a:latin typeface="+mn-lt"/>
                          <a:ea typeface="+mn-ea"/>
                          <a:cs typeface="+mn-cs"/>
                        </a:rPr>
                        <a:t>VAT Amount</a:t>
                      </a:r>
                      <a:endParaRPr lang="en-US" sz="1800" b="0"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914363" rtl="0" eaLnBrk="1" latinLnBrk="0" hangingPunct="1"/>
                      <a:endParaRPr lang="en-US" sz="1800" b="1" kern="1200" dirty="0">
                        <a:solidFill>
                          <a:schemeClr val="tx1"/>
                        </a:solidFill>
                        <a:latin typeface="+mn-lt"/>
                        <a:ea typeface="+mn-ea"/>
                        <a:cs typeface="+mn-cs"/>
                      </a:endParaRPr>
                    </a:p>
                  </a:txBody>
                  <a:tcPr>
                    <a:lnL w="12700" cap="flat" cmpd="sng" algn="ctr">
                      <a:solidFill>
                        <a:schemeClr val="accent4"/>
                      </a:solidFill>
                      <a:prstDash val="solid"/>
                      <a:round/>
                      <a:headEnd type="none" w="med" len="med"/>
                      <a:tailEnd type="none" w="med" len="med"/>
                    </a:lnL>
                    <a:solidFill>
                      <a:schemeClr val="accent4"/>
                    </a:solidFill>
                  </a:tcPr>
                </a:tc>
              </a:tr>
              <a:tr h="412115">
                <a:tc>
                  <a:txBody>
                    <a:bodyPr/>
                    <a:lstStyle/>
                    <a:p>
                      <a:pPr marL="0" algn="l" defTabSz="914363" rtl="0" eaLnBrk="1" latinLnBrk="0" hangingPunct="1"/>
                      <a:r>
                        <a:rPr lang="en-US" sz="1800" b="0" kern="1200" dirty="0" smtClean="0">
                          <a:solidFill>
                            <a:sysClr val="windowText" lastClr="000000"/>
                          </a:solidFill>
                          <a:latin typeface="+mn-lt"/>
                          <a:ea typeface="+mn-ea"/>
                          <a:cs typeface="+mn-cs"/>
                        </a:rPr>
                        <a:t>VAT10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r>
                        <a:rPr lang="en-US" sz="1800" b="0" kern="1200" dirty="0" smtClean="0">
                          <a:solidFill>
                            <a:sysClr val="windowText" lastClr="000000"/>
                          </a:solidFill>
                          <a:latin typeface="+mn-lt"/>
                          <a:ea typeface="+mn-ea"/>
                          <a:cs typeface="+mn-cs"/>
                        </a:rPr>
                        <a:t>100</a:t>
                      </a:r>
                      <a:endParaRPr lang="en-US" sz="1800" b="0" kern="1200" dirty="0">
                        <a:solidFill>
                          <a:sysClr val="windowText" lastClr="000000"/>
                        </a:solidFill>
                        <a:latin typeface="+mn-lt"/>
                        <a:ea typeface="+mn-ea"/>
                        <a:cs typeface="+mn-cs"/>
                      </a:endParaRPr>
                    </a:p>
                  </a:txBody>
                  <a:tcP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l" defTabSz="914363" rtl="0" eaLnBrk="1" latinLnBrk="0" hangingPunct="1"/>
                      <a:endParaRPr lang="en-US" sz="1800" b="0" kern="1200" dirty="0">
                        <a:solidFill>
                          <a:sysClr val="windowText" lastClr="000000"/>
                        </a:solidFill>
                        <a:latin typeface="+mn-lt"/>
                        <a:ea typeface="+mn-ea"/>
                        <a:cs typeface="+mn-cs"/>
                      </a:endParaRPr>
                    </a:p>
                  </a:txBody>
                  <a:tcPr>
                    <a:lnL w="9525" cap="flat" cmpd="sng" algn="ctr">
                      <a:noFill/>
                      <a:prstDash val="solid"/>
                    </a:lnL>
                    <a:solidFill>
                      <a:schemeClr val="accent4">
                        <a:lumMod val="60000"/>
                        <a:lumOff val="40000"/>
                      </a:schemeClr>
                    </a:solidFill>
                  </a:tcPr>
                </a:tc>
              </a:tr>
            </a:tbl>
          </a:graphicData>
        </a:graphic>
      </p:graphicFrame>
      <p:pic>
        <p:nvPicPr>
          <p:cNvPr id="3" name="Picture 2"/>
          <p:cNvPicPr>
            <a:picLocks noChangeAspect="1" noChangeArrowheads="1"/>
          </p:cNvPicPr>
          <p:nvPr/>
        </p:nvPicPr>
        <p:blipFill>
          <a:blip r:embed="rId3"/>
          <a:srcRect/>
          <a:stretch>
            <a:fillRect/>
          </a:stretch>
        </p:blipFill>
        <p:spPr bwMode="auto">
          <a:xfrm>
            <a:off x="981298" y="921656"/>
            <a:ext cx="6319383" cy="54501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3000"/>
                                        <p:tgtEl>
                                          <p:spTgt spid="5"/>
                                        </p:tgtEl>
                                      </p:cBhvr>
                                    </p:animEffect>
                                    <p:set>
                                      <p:cBhvr>
                                        <p:cTn id="20" dur="1" fill="hold">
                                          <p:stCondLst>
                                            <p:cond delay="2999"/>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3000"/>
                                        <p:tgtEl>
                                          <p:spTgt spid="10"/>
                                        </p:tgtEl>
                                      </p:cBhvr>
                                    </p:animEffect>
                                    <p:set>
                                      <p:cBhvr>
                                        <p:cTn id="27" dur="1" fill="hold">
                                          <p:stCondLst>
                                            <p:cond delay="2999"/>
                                          </p:stCondLst>
                                        </p:cTn>
                                        <p:tgtEl>
                                          <p:spTgt spid="10"/>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3000"/>
                                        <p:tgtEl>
                                          <p:spTgt spid="11"/>
                                        </p:tgtEl>
                                      </p:cBhvr>
                                    </p:animEffect>
                                    <p:set>
                                      <p:cBhvr>
                                        <p:cTn id="34" dur="1" fill="hold">
                                          <p:stCondLst>
                                            <p:cond delay="2999"/>
                                          </p:stCondLst>
                                        </p:cTn>
                                        <p:tgtEl>
                                          <p:spTgt spid="11"/>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00211 Convergence 2008 Concurrent Session">
  <a:themeElements>
    <a:clrScheme name="Custom 4">
      <a:dk1>
        <a:srgbClr val="000000"/>
      </a:dk1>
      <a:lt1>
        <a:srgbClr val="FFFFFF"/>
      </a:lt1>
      <a:dk2>
        <a:srgbClr val="050595"/>
      </a:dk2>
      <a:lt2>
        <a:srgbClr val="FFFF99"/>
      </a:lt2>
      <a:accent1>
        <a:srgbClr val="FFC000"/>
      </a:accent1>
      <a:accent2>
        <a:srgbClr val="3497AE"/>
      </a:accent2>
      <a:accent3>
        <a:srgbClr val="C9DF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TechReady7 Breakout Chalktalk Template">
  <a:themeElements>
    <a:clrScheme name="TechReady 7">
      <a:dk1>
        <a:srgbClr val="000000"/>
      </a:dk1>
      <a:lt1>
        <a:srgbClr val="FFFFFF"/>
      </a:lt1>
      <a:dk2>
        <a:srgbClr val="9C2828"/>
      </a:dk2>
      <a:lt2>
        <a:srgbClr val="FFFF99"/>
      </a:lt2>
      <a:accent1>
        <a:srgbClr val="FFC409"/>
      </a:accent1>
      <a:accent2>
        <a:srgbClr val="0099FF"/>
      </a:accent2>
      <a:accent3>
        <a:srgbClr val="D476A1"/>
      </a:accent3>
      <a:accent4>
        <a:srgbClr val="66CC33"/>
      </a:accent4>
      <a:accent5>
        <a:srgbClr val="F69660"/>
      </a:accent5>
      <a:accent6>
        <a:srgbClr val="9D6DCD"/>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a:defRPr sz="2400" dirty="0">
            <a:gradFill>
              <a:gsLst>
                <a:gs pos="50000">
                  <a:schemeClr val="tx1"/>
                </a:gs>
                <a:gs pos="100000">
                  <a:schemeClr val="tx1"/>
                </a:gs>
              </a:gsLst>
              <a:lin ang="5400000" scaled="0"/>
            </a:gra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defRPr>
        </a:defPPr>
      </a:lstStyle>
    </a:tx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Dynamics_color">
  <a:themeElements>
    <a:clrScheme name="Custom 4">
      <a:dk1>
        <a:srgbClr val="000000"/>
      </a:dk1>
      <a:lt1>
        <a:srgbClr val="FFFFFF"/>
      </a:lt1>
      <a:dk2>
        <a:srgbClr val="002F8E"/>
      </a:dk2>
      <a:lt2>
        <a:srgbClr val="FFFFFF"/>
      </a:lt2>
      <a:accent1>
        <a:srgbClr val="FFCC00"/>
      </a:accent1>
      <a:accent2>
        <a:srgbClr val="0099FF"/>
      </a:accent2>
      <a:accent3>
        <a:srgbClr val="66CC33"/>
      </a:accent3>
      <a:accent4>
        <a:srgbClr val="FF3300"/>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 logo">
  <a:themeElements>
    <a:clrScheme name="Microsoft PPT">
      <a:dk1>
        <a:srgbClr val="000000"/>
      </a:dk1>
      <a:lt1>
        <a:srgbClr val="FFFFFF"/>
      </a:lt1>
      <a:dk2>
        <a:srgbClr val="002F8E"/>
      </a:dk2>
      <a:lt2>
        <a:srgbClr val="FFFFFF"/>
      </a:lt2>
      <a:accent1>
        <a:srgbClr val="FFC000"/>
      </a:accent1>
      <a:accent2>
        <a:srgbClr val="3497AE"/>
      </a:accent2>
      <a:accent3>
        <a:srgbClr val="DF8045"/>
      </a:accent3>
      <a:accent4>
        <a:srgbClr val="7DCC2E"/>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7C4E8A-EF4C-4970-B1C9-D9FF18466320}"/>
</file>

<file path=customXml/itemProps2.xml><?xml version="1.0" encoding="utf-8"?>
<ds:datastoreItem xmlns:ds="http://schemas.openxmlformats.org/officeDocument/2006/customXml" ds:itemID="{A1AFF8ED-47C9-4333-B84D-43871FADFA53}"/>
</file>

<file path=customXml/itemProps3.xml><?xml version="1.0" encoding="utf-8"?>
<ds:datastoreItem xmlns:ds="http://schemas.openxmlformats.org/officeDocument/2006/customXml" ds:itemID="{202E1CB1-64F9-4A79-95D8-B62E64BD4167}"/>
</file>

<file path=docProps/app.xml><?xml version="1.0" encoding="utf-8"?>
<Properties xmlns="http://schemas.openxmlformats.org/officeDocument/2006/extended-properties" xmlns:vt="http://schemas.openxmlformats.org/officeDocument/2006/docPropsVTypes">
  <Template>Dynamics Color Template per Jan  10</Template>
  <TotalTime>0</TotalTime>
  <Words>2304</Words>
  <Application>Microsoft PowerPoint</Application>
  <PresentationFormat>On-screen Show (4:3)</PresentationFormat>
  <Paragraphs>436</Paragraphs>
  <Slides>31</Slides>
  <Notes>26</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7-00211 Convergence 2008 Concurrent Session</vt:lpstr>
      <vt:lpstr>TechReady7 Breakout Chalktalk Template</vt:lpstr>
      <vt:lpstr>White with Courier font for code slides</vt:lpstr>
      <vt:lpstr>Dynamics_color</vt:lpstr>
      <vt:lpstr>No logo</vt:lpstr>
      <vt:lpstr>Reporting in Microsoft Dynamics NAV 2009</vt:lpstr>
      <vt:lpstr>Objectives And Takeaways</vt:lpstr>
      <vt:lpstr>New Report Design</vt:lpstr>
      <vt:lpstr>Creating A New Report – Classic client</vt:lpstr>
      <vt:lpstr>Report Design</vt:lpstr>
      <vt:lpstr>Creating a report for RoleTailored client</vt:lpstr>
      <vt:lpstr>Changes to the Report Object</vt:lpstr>
      <vt:lpstr>Differences to be aware of… </vt:lpstr>
      <vt:lpstr>Runtime Data Set Generation </vt:lpstr>
      <vt:lpstr>Runtime Data Set Generation</vt:lpstr>
      <vt:lpstr>Layout Differences</vt:lpstr>
      <vt:lpstr>The 3 most important learnings…</vt:lpstr>
      <vt:lpstr>What is not supported directly anymore</vt:lpstr>
      <vt:lpstr>“Unsupported” functionality</vt:lpstr>
      <vt:lpstr>Impact on code</vt:lpstr>
      <vt:lpstr>Impact on code</vt:lpstr>
      <vt:lpstr>Tips and Tricks for developers</vt:lpstr>
      <vt:lpstr>Enhanced functionality</vt:lpstr>
      <vt:lpstr>Summary</vt:lpstr>
      <vt:lpstr>Alternative Solution</vt:lpstr>
      <vt:lpstr>Questions?</vt:lpstr>
      <vt:lpstr>Slide 22</vt:lpstr>
      <vt:lpstr>Appendix </vt:lpstr>
      <vt:lpstr>Visual Studio Hot fix</vt:lpstr>
      <vt:lpstr>Compiler Output </vt:lpstr>
      <vt:lpstr>Definition of dataset</vt:lpstr>
      <vt:lpstr>Definition of dataset</vt:lpstr>
      <vt:lpstr>Definition of dataset</vt:lpstr>
      <vt:lpstr>Definition of dataset</vt:lpstr>
      <vt:lpstr>Formatting</vt:lpstr>
      <vt:lpstr>Definition of dataset – Hidden fields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2007-12-20T21:29:36Z</dcterms:created>
  <dcterms:modified xsi:type="dcterms:W3CDTF">2008-09-16T13:45:05Z</dcterms:modified>
</cp:coreProperties>
</file>