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customXml/itemProps1.xml" ContentType="application/vnd.openxmlformats-officedocument.customXmlPropertie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 id="2147483718" r:id="rId2"/>
    <p:sldMasterId id="2147483751" r:id="rId3"/>
    <p:sldMasterId id="2147483776" r:id="rId4"/>
  </p:sldMasterIdLst>
  <p:notesMasterIdLst>
    <p:notesMasterId r:id="rId26"/>
  </p:notesMasterIdLst>
  <p:handoutMasterIdLst>
    <p:handoutMasterId r:id="rId27"/>
  </p:handoutMasterIdLst>
  <p:sldIdLst>
    <p:sldId id="342" r:id="rId5"/>
    <p:sldId id="321" r:id="rId6"/>
    <p:sldId id="322" r:id="rId7"/>
    <p:sldId id="317" r:id="rId8"/>
    <p:sldId id="328" r:id="rId9"/>
    <p:sldId id="329" r:id="rId10"/>
    <p:sldId id="330" r:id="rId11"/>
    <p:sldId id="331" r:id="rId12"/>
    <p:sldId id="333" r:id="rId13"/>
    <p:sldId id="318" r:id="rId14"/>
    <p:sldId id="335" r:id="rId15"/>
    <p:sldId id="336" r:id="rId16"/>
    <p:sldId id="332" r:id="rId17"/>
    <p:sldId id="334" r:id="rId18"/>
    <p:sldId id="337" r:id="rId19"/>
    <p:sldId id="338" r:id="rId20"/>
    <p:sldId id="339" r:id="rId21"/>
    <p:sldId id="340" r:id="rId22"/>
    <p:sldId id="325" r:id="rId23"/>
    <p:sldId id="326" r:id="rId24"/>
    <p:sldId id="271" r:id="rId25"/>
  </p:sldIdLst>
  <p:sldSz cx="9144000" cy="6858000" type="screen4x3"/>
  <p:notesSz cx="6858000" cy="9144000"/>
  <p:custDataLst>
    <p:tags r:id="rId28"/>
  </p:custDataLst>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F6AE1E"/>
    <a:srgbClr val="FFFFFF"/>
    <a:srgbClr val="FF0066"/>
    <a:srgbClr val="000000"/>
    <a:srgbClr val="F3AF35"/>
    <a:srgbClr val="9C42E6"/>
    <a:srgbClr val="D1943B"/>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919" autoAdjust="0"/>
    <p:restoredTop sz="82815" autoAdjust="0"/>
  </p:normalViewPr>
  <p:slideViewPr>
    <p:cSldViewPr>
      <p:cViewPr varScale="1">
        <p:scale>
          <a:sx n="90" d="100"/>
          <a:sy n="90" d="100"/>
        </p:scale>
        <p:origin x="-690" y="-114"/>
      </p:cViewPr>
      <p:guideLst>
        <p:guide orient="horz" pos="144"/>
        <p:guide orient="horz" pos="886"/>
        <p:guide orient="horz" pos="1484"/>
        <p:guide orient="horz" pos="1200"/>
        <p:guide orient="horz" pos="2736"/>
        <p:guide orient="horz" pos="4176"/>
        <p:guide pos="2880"/>
        <p:guide pos="240"/>
        <p:guide pos="460"/>
        <p:guide pos="5520"/>
        <p:guide pos="863"/>
        <p:guide pos="52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5" d="100"/>
          <a:sy n="95" d="100"/>
        </p:scale>
        <p:origin x="-2622" y="-90"/>
      </p:cViewPr>
      <p:guideLst>
        <p:guide orient="horz" pos="2736"/>
        <p:guide pos="2160"/>
        <p:guide pos="432"/>
        <p:guide pos="388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ustomXml" Target="../customXml/item2.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smtClean="0">
                <a:latin typeface="+mn-lt"/>
              </a:defRPr>
            </a:lvl1pPr>
          </a:lstStyle>
          <a:p>
            <a:pPr>
              <a:defRPr/>
            </a:pPr>
            <a:r>
              <a:rPr lang="en-US"/>
              <a:t>TechReady7 Breakout </a:t>
            </a:r>
            <a:r>
              <a:rPr lang="en-US" err="1"/>
              <a:t>Chalktalk</a:t>
            </a:r>
            <a:r>
              <a:rPr lang="en-US"/>
              <a:t> Template</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defRPr>
            </a:lvl1pPr>
          </a:lstStyle>
          <a:p>
            <a:pPr>
              <a:defRPr/>
            </a:pPr>
            <a:fld id="{846849DF-BD8E-46E6-93F1-06F6DE8E7385}" type="datetimeFigureOut">
              <a:rPr lang="en-US"/>
              <a:pPr>
                <a:defRPr/>
              </a:pPr>
              <a:t>9/16/2008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defRPr>
            </a:lvl1pPr>
          </a:lstStyle>
          <a:p>
            <a:pPr>
              <a:defRPr/>
            </a:pPr>
            <a:fld id="{841BB945-516C-4017-A614-F1284DA6DF86}" type="slidenum">
              <a:rPr lang="en-US"/>
              <a:pPr>
                <a:defRPr/>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smtClean="0">
                <a:latin typeface="+mn-lt"/>
              </a:defRPr>
            </a:lvl1pPr>
          </a:lstStyle>
          <a:p>
            <a:pPr>
              <a:defRPr/>
            </a:pPr>
            <a:r>
              <a:rPr lang="en-US"/>
              <a:t>TechReady7 Breakout </a:t>
            </a:r>
            <a:r>
              <a:rPr lang="en-US" err="1"/>
              <a:t>Chalktalk</a:t>
            </a:r>
            <a:r>
              <a:rPr lang="en-US"/>
              <a:t> Template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defRPr>
            </a:lvl1pPr>
          </a:lstStyle>
          <a:p>
            <a:pPr>
              <a:defRPr/>
            </a:pPr>
            <a:fld id="{0F1BBA4F-922E-4054-B879-7A09F6F5CFDB}" type="datetimeFigureOut">
              <a:rPr lang="en-US"/>
              <a:pPr>
                <a:defRPr/>
              </a:pPr>
              <a:t>9/16/2008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defRPr>
            </a:lvl1pPr>
          </a:lstStyle>
          <a:p>
            <a:pPr>
              <a:defRPr/>
            </a:pPr>
            <a:fld id="{0B428B36-6815-4683-8EF4-AD499A39A4B0}" type="slidenum">
              <a:rPr lang="en-US"/>
              <a:pPr>
                <a:defRPr/>
              </a:pPr>
              <a:t>‹#›</a:t>
            </a:fld>
            <a:endParaRPr lang="en-US" dirty="0"/>
          </a:p>
        </p:txBody>
      </p:sp>
    </p:spTree>
  </p:cSld>
  <p:clrMap bg1="lt1" tx1="dk1" bg2="lt2" tx2="dk2" accent1="accent1" accent2="accent2" accent3="accent3" accent4="accent4" accent5="accent5" accent6="accent6" hlink="hlink" folHlink="folHlink"/>
  <p:hf/>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53169857-B25A-4113-8D53-708B33AC349E}" type="datetime1">
              <a:rPr lang="en-US" smtClean="0"/>
              <a:t>9/16/2008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614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44DA3E85-0C45-4C65-9CBD-327407774F06}" type="slidenum">
              <a:rPr lang="en-US"/>
              <a:pPr defTabSz="912813" fontAlgn="base">
                <a:spcBef>
                  <a:spcPct val="0"/>
                </a:spcBef>
                <a:spcAft>
                  <a:spcPct val="0"/>
                </a:spcAft>
                <a:defRPr/>
              </a:pPr>
              <a:t>21</a:t>
            </a:fld>
            <a:endParaRPr lang="en-US"/>
          </a:p>
        </p:txBody>
      </p:sp>
      <p:sp>
        <p:nvSpPr>
          <p:cNvPr id="6144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6144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764D4FC8-85DB-49FC-89F0-739DFB087E94}" type="datetime1">
              <a:rPr lang="en-US"/>
              <a:pPr defTabSz="912813" fontAlgn="base">
                <a:spcBef>
                  <a:spcPct val="0"/>
                </a:spcBef>
                <a:spcAft>
                  <a:spcPct val="0"/>
                </a:spcAft>
                <a:defRPr/>
              </a:pPr>
              <a:t>9/16/2008</a:t>
            </a:fld>
            <a:endParaRPr lang="en-US"/>
          </a:p>
        </p:txBody>
      </p:sp>
      <p:sp>
        <p:nvSpPr>
          <p:cNvPr id="6144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descr="techready7_finallogo_reversecolor.png"/>
          <p:cNvPicPr>
            <a:picLocks noChangeAspect="1"/>
          </p:cNvPicPr>
          <p:nvPr userDrawn="1"/>
        </p:nvPicPr>
        <p:blipFill>
          <a:blip r:embed="rId3"/>
          <a:srcRect/>
          <a:stretch>
            <a:fillRect/>
          </a:stretch>
        </p:blipFill>
        <p:spPr bwMode="auto">
          <a:xfrm>
            <a:off x="7510463" y="6348413"/>
            <a:ext cx="1557337" cy="433387"/>
          </a:xfrm>
          <a:prstGeom prst="rect">
            <a:avLst/>
          </a:prstGeom>
          <a:noFill/>
          <a:ln w="9525">
            <a:noFill/>
            <a:miter lim="800000"/>
            <a:headEnd/>
            <a:tailEnd/>
          </a:ln>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gradFill>
                  <a:gsLst>
                    <a:gs pos="5000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Microsoft Dynamics Titl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bwMode="white">
          <a:xfrm>
            <a:off x="682626" y="4965023"/>
            <a:ext cx="7797346"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b="0" cap="none"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bwMode="white">
          <a:xfrm>
            <a:off x="682625" y="5459415"/>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7" name="Text Placeholder 12"/>
          <p:cNvSpPr>
            <a:spLocks noGrp="1"/>
          </p:cNvSpPr>
          <p:nvPr>
            <p:ph type="body" sz="quarter" idx="11" hasCustomPrompt="1"/>
          </p:nvPr>
        </p:nvSpPr>
        <p:spPr>
          <a:xfrm>
            <a:off x="573024" y="3995928"/>
            <a:ext cx="7994033" cy="99719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b="0" cap="none"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bwMode="white">
          <a:xfrm>
            <a:off x="682625" y="5458968"/>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74675" y="3996309"/>
            <a:ext cx="7989888" cy="101104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bwMode="white">
          <a:xfrm>
            <a:off x="682625" y="5458968"/>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74675" y="3995928"/>
            <a:ext cx="7989888" cy="101104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bwMode="white">
          <a:xfrm>
            <a:off x="682625" y="5458968"/>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74676" y="3995928"/>
            <a:ext cx="7988299" cy="101104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6" name="Rectangle 5"/>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9"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bwMode="white">
          <a:xfrm>
            <a:off x="682625" y="5458968"/>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2" name="Text Placeholder 12"/>
          <p:cNvSpPr>
            <a:spLocks noGrp="1"/>
          </p:cNvSpPr>
          <p:nvPr>
            <p:ph type="body" sz="quarter" idx="10" hasCustomPrompt="1"/>
          </p:nvPr>
        </p:nvSpPr>
        <p:spPr>
          <a:xfrm>
            <a:off x="576072" y="3995928"/>
            <a:ext cx="7986903" cy="101104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7" descr="white-curve-bar.png"/>
          <p:cNvPicPr>
            <a:picLocks noChangeAspect="1"/>
          </p:cNvPicPr>
          <p:nvPr userDrawn="1"/>
        </p:nvPicPr>
        <p:blipFill>
          <a:blip r:embed="rId3"/>
          <a:srcRect/>
          <a:stretch>
            <a:fillRect/>
          </a:stretch>
        </p:blipFill>
        <p:spPr bwMode="auto">
          <a:xfrm>
            <a:off x="0" y="3433763"/>
            <a:ext cx="9144000" cy="1900237"/>
          </a:xfrm>
          <a:prstGeom prst="rect">
            <a:avLst/>
          </a:prstGeom>
          <a:noFill/>
          <a:ln w="9525">
            <a:noFill/>
            <a:miter lim="800000"/>
            <a:headEnd/>
            <a:tailEnd/>
          </a:ln>
        </p:spPr>
      </p:pic>
      <p:pic>
        <p:nvPicPr>
          <p:cNvPr id="6" name="Picture 7" descr="techready7_finallogo_reversecolor.png"/>
          <p:cNvPicPr>
            <a:picLocks noChangeAspect="1"/>
          </p:cNvPicPr>
          <p:nvPr userDrawn="1"/>
        </p:nvPicPr>
        <p:blipFill>
          <a:blip r:embed="rId4"/>
          <a:srcRect/>
          <a:stretch>
            <a:fillRect/>
          </a:stretch>
        </p:blipFill>
        <p:spPr bwMode="auto">
          <a:xfrm>
            <a:off x="7510463" y="6348413"/>
            <a:ext cx="1557337" cy="433387"/>
          </a:xfrm>
          <a:prstGeom prst="rect">
            <a:avLst/>
          </a:prstGeom>
          <a:noFill/>
          <a:ln w="9525">
            <a:noFill/>
            <a:miter lim="800000"/>
            <a:headEnd/>
            <a:tailEnd/>
          </a:ln>
        </p:spPr>
      </p:pic>
      <p:sp>
        <p:nvSpPr>
          <p:cNvPr id="2" name="Title 1"/>
          <p:cNvSpPr>
            <a:spLocks noGrp="1"/>
          </p:cNvSpPr>
          <p:nvPr>
            <p:ph type="ctrTitle"/>
          </p:nvPr>
        </p:nvSpPr>
        <p:spPr>
          <a:xfrm>
            <a:off x="381000" y="644778"/>
            <a:ext cx="838200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1000" y="4343400"/>
            <a:ext cx="7043208" cy="461665"/>
          </a:xfrm>
        </p:spPr>
        <p:txBody>
          <a:bodyPr>
            <a:noAutofit/>
          </a:bodyPr>
          <a:lstStyle>
            <a:lvl1pPr marL="0" indent="0" algn="l">
              <a:lnSpc>
                <a:spcPct val="90000"/>
              </a:lnSpc>
              <a:spcBef>
                <a:spcPts val="0"/>
              </a:spcBef>
              <a:buNone/>
              <a:defRPr>
                <a:gradFill>
                  <a:gsLst>
                    <a:gs pos="5000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6" name="Rectangle 5"/>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9"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bwMode="white">
          <a:xfrm>
            <a:off x="682626" y="5458968"/>
            <a:ext cx="7794624"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2" name="Text Placeholder 12"/>
          <p:cNvSpPr>
            <a:spLocks noGrp="1"/>
          </p:cNvSpPr>
          <p:nvPr>
            <p:ph type="body" sz="quarter" idx="10" hasCustomPrompt="1"/>
          </p:nvPr>
        </p:nvSpPr>
        <p:spPr>
          <a:xfrm>
            <a:off x="576072" y="3995928"/>
            <a:ext cx="7980099" cy="101104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6" name="Rectangle 5"/>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9"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bwMode="white">
          <a:xfrm>
            <a:off x="682625" y="5458968"/>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2" name="Text Placeholder 12"/>
          <p:cNvSpPr>
            <a:spLocks noGrp="1"/>
          </p:cNvSpPr>
          <p:nvPr>
            <p:ph type="body" sz="quarter" idx="10" hasCustomPrompt="1"/>
          </p:nvPr>
        </p:nvSpPr>
        <p:spPr>
          <a:xfrm>
            <a:off x="576072" y="3995928"/>
            <a:ext cx="7990985" cy="99719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Microsoft Dynamics No Art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5" name="Rectangle 4"/>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18435" name="Rectangle 3"/>
          <p:cNvSpPr>
            <a:spLocks noGrp="1" noChangeArrowheads="1"/>
          </p:cNvSpPr>
          <p:nvPr>
            <p:ph type="subTitle" idx="1"/>
          </p:nvPr>
        </p:nvSpPr>
        <p:spPr>
          <a:xfrm>
            <a:off x="690563" y="4570678"/>
            <a:ext cx="7807857" cy="443198"/>
          </a:xfrm>
        </p:spPr>
        <p:txBody>
          <a:bodyPr anchor="b"/>
          <a:lstStyle>
            <a:lvl1pPr marL="0" indent="0">
              <a:spcBef>
                <a:spcPct val="0"/>
              </a:spcBef>
              <a:buFont typeface="Wingdings" pitchFamily="2" charset="2"/>
              <a:buNone/>
              <a:defRPr lang="en-US" sz="3200" b="0" cap="none" spc="-150" dirty="0">
                <a:ln w="18415" cmpd="sng">
                  <a:noFill/>
                  <a:prstDash val="solid"/>
                </a:ln>
                <a:solidFill>
                  <a:schemeClr val="tx1"/>
                </a:solidFill>
                <a:effectLst>
                  <a:outerShdw blurRad="50800" dist="38100" dir="2700000" algn="tl" rotWithShape="0">
                    <a:prstClr val="black">
                      <a:alpha val="40000"/>
                    </a:prstClr>
                  </a:outerShdw>
                </a:effectLst>
                <a:latin typeface="+mn-lt"/>
                <a:ea typeface="+mn-ea"/>
                <a:cs typeface="Arial" charset="0"/>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1812398"/>
            <a:ext cx="8125128" cy="750205"/>
          </a:xfrm>
          <a:noFill/>
          <a:ln w="9525" algn="ctr">
            <a:noFill/>
            <a:miter lim="800000"/>
            <a:headEnd/>
            <a:tailEnd/>
          </a:ln>
        </p:spPr>
        <p:txBody>
          <a:bodyPr/>
          <a:lstStyle>
            <a:lvl1pPr algn="l" defTabSz="912630" rtl="0" eaLnBrk="0" fontAlgn="base" hangingPunct="0">
              <a:lnSpc>
                <a:spcPct val="90000"/>
              </a:lnSpc>
              <a:spcBef>
                <a:spcPct val="0"/>
              </a:spcBef>
              <a:spcAft>
                <a:spcPct val="0"/>
              </a:spcAft>
              <a:defRPr lang="en-US" sz="5400" b="0" cap="none"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Microsoft Dynamics Demo">
    <p:spTree>
      <p:nvGrpSpPr>
        <p:cNvPr id="1" name=""/>
        <p:cNvGrpSpPr/>
        <p:nvPr/>
      </p:nvGrpSpPr>
      <p:grpSpPr>
        <a:xfrm>
          <a:off x="0" y="0"/>
          <a:ext cx="0" cy="0"/>
          <a:chOff x="0" y="0"/>
          <a:chExt cx="0" cy="0"/>
        </a:xfrm>
      </p:grpSpPr>
      <p:pic>
        <p:nvPicPr>
          <p:cNvPr id="4"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5" name="Rectangle 4"/>
          <p:cNvSpPr/>
          <p:nvPr/>
        </p:nvSpPr>
        <p:spPr>
          <a:xfrm>
            <a:off x="2814881" y="507599"/>
            <a:ext cx="5749682" cy="1938992"/>
          </a:xfrm>
          <a:prstGeom prst="rect">
            <a:avLst/>
          </a:prstGeom>
          <a:noFill/>
        </p:spPr>
        <p:txBody>
          <a:bodyPr wrap="square">
            <a:spAutoFit/>
          </a:bodyPr>
          <a:lstStyle/>
          <a:p>
            <a:pPr algn="r">
              <a:defRPr/>
            </a:pPr>
            <a:r>
              <a:rPr lang="en-US" sz="12000" spc="-800" dirty="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demo</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18435" name="Rectangle 3"/>
          <p:cNvSpPr>
            <a:spLocks noGrp="1" noChangeArrowheads="1"/>
          </p:cNvSpPr>
          <p:nvPr>
            <p:ph type="subTitle" idx="1"/>
          </p:nvPr>
        </p:nvSpPr>
        <p:spPr>
          <a:xfrm>
            <a:off x="690563" y="4579938"/>
            <a:ext cx="7807857" cy="443198"/>
          </a:xfrm>
        </p:spPr>
        <p:txBody>
          <a:bodyPr/>
          <a:lstStyle>
            <a:lvl1pPr marL="0" indent="0">
              <a:spcBef>
                <a:spcPct val="0"/>
              </a:spcBef>
              <a:buFont typeface="Wingdings" pitchFamily="2" charset="2"/>
              <a:buNone/>
              <a:defRPr sz="3200" spc="-150">
                <a:solidFill>
                  <a:schemeClr val="tx2"/>
                </a:solidFill>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2959808"/>
            <a:ext cx="7818437"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Microsoft Dynamics Video">
    <p:spTree>
      <p:nvGrpSpPr>
        <p:cNvPr id="1" name=""/>
        <p:cNvGrpSpPr/>
        <p:nvPr/>
      </p:nvGrpSpPr>
      <p:grpSpPr>
        <a:xfrm>
          <a:off x="0" y="0"/>
          <a:ext cx="0" cy="0"/>
          <a:chOff x="0" y="0"/>
          <a:chExt cx="0" cy="0"/>
        </a:xfrm>
      </p:grpSpPr>
      <p:pic>
        <p:nvPicPr>
          <p:cNvPr id="4"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5" name="Rectangle 4"/>
          <p:cNvSpPr/>
          <p:nvPr/>
        </p:nvSpPr>
        <p:spPr>
          <a:xfrm>
            <a:off x="2814881" y="507599"/>
            <a:ext cx="5749682" cy="1938992"/>
          </a:xfrm>
          <a:prstGeom prst="rect">
            <a:avLst/>
          </a:prstGeom>
          <a:noFill/>
        </p:spPr>
        <p:txBody>
          <a:bodyPr wrap="square">
            <a:spAutoFit/>
          </a:bodyPr>
          <a:lstStyle/>
          <a:p>
            <a:pPr algn="r">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video</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18435" name="Rectangle 3"/>
          <p:cNvSpPr>
            <a:spLocks noGrp="1" noChangeArrowheads="1"/>
          </p:cNvSpPr>
          <p:nvPr>
            <p:ph type="subTitle" idx="1"/>
          </p:nvPr>
        </p:nvSpPr>
        <p:spPr>
          <a:xfrm>
            <a:off x="690563" y="4579938"/>
            <a:ext cx="7807857" cy="443198"/>
          </a:xfrm>
        </p:spPr>
        <p:txBody>
          <a:bodyPr/>
          <a:lstStyle>
            <a:lvl1pPr marL="0" indent="0">
              <a:spcBef>
                <a:spcPct val="0"/>
              </a:spcBef>
              <a:buFont typeface="Wingdings" pitchFamily="2" charset="2"/>
              <a:buNone/>
              <a:defRPr sz="3200" spc="-150">
                <a:solidFill>
                  <a:schemeClr val="tx2"/>
                </a:solidFill>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2959808"/>
            <a:ext cx="7818437"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Microsoft Dynamics Partner">
    <p:spTree>
      <p:nvGrpSpPr>
        <p:cNvPr id="1" name=""/>
        <p:cNvGrpSpPr/>
        <p:nvPr/>
      </p:nvGrpSpPr>
      <p:grpSpPr>
        <a:xfrm>
          <a:off x="0" y="0"/>
          <a:ext cx="0" cy="0"/>
          <a:chOff x="0" y="0"/>
          <a:chExt cx="0" cy="0"/>
        </a:xfrm>
      </p:grpSpPr>
      <p:pic>
        <p:nvPicPr>
          <p:cNvPr id="4"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5" name="Rectangle 4"/>
          <p:cNvSpPr/>
          <p:nvPr/>
        </p:nvSpPr>
        <p:spPr>
          <a:xfrm>
            <a:off x="2814881" y="507599"/>
            <a:ext cx="5749682" cy="1938992"/>
          </a:xfrm>
          <a:prstGeom prst="rect">
            <a:avLst/>
          </a:prstGeom>
          <a:noFill/>
        </p:spPr>
        <p:txBody>
          <a:bodyPr wrap="square">
            <a:spAutoFit/>
          </a:bodyPr>
          <a:lstStyle/>
          <a:p>
            <a:pPr algn="r">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partner</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18435" name="Rectangle 3"/>
          <p:cNvSpPr>
            <a:spLocks noGrp="1" noChangeArrowheads="1"/>
          </p:cNvSpPr>
          <p:nvPr>
            <p:ph type="subTitle" idx="1"/>
          </p:nvPr>
        </p:nvSpPr>
        <p:spPr>
          <a:xfrm>
            <a:off x="690563" y="4579938"/>
            <a:ext cx="7807857" cy="443198"/>
          </a:xfrm>
        </p:spPr>
        <p:txBody>
          <a:bodyPr/>
          <a:lstStyle>
            <a:lvl1pPr marL="0" indent="0">
              <a:spcBef>
                <a:spcPct val="0"/>
              </a:spcBef>
              <a:buFont typeface="Wingdings" pitchFamily="2" charset="2"/>
              <a:buNone/>
              <a:defRPr sz="3200" spc="-150">
                <a:solidFill>
                  <a:schemeClr val="tx2"/>
                </a:solidFill>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2959808"/>
            <a:ext cx="7818437"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Microsoft Dynamics Customer">
    <p:spTree>
      <p:nvGrpSpPr>
        <p:cNvPr id="1" name=""/>
        <p:cNvGrpSpPr/>
        <p:nvPr/>
      </p:nvGrpSpPr>
      <p:grpSpPr>
        <a:xfrm>
          <a:off x="0" y="0"/>
          <a:ext cx="0" cy="0"/>
          <a:chOff x="0" y="0"/>
          <a:chExt cx="0" cy="0"/>
        </a:xfrm>
      </p:grpSpPr>
      <p:pic>
        <p:nvPicPr>
          <p:cNvPr id="4"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5" name="Rectangle 4"/>
          <p:cNvSpPr/>
          <p:nvPr/>
        </p:nvSpPr>
        <p:spPr>
          <a:xfrm>
            <a:off x="2318657" y="507599"/>
            <a:ext cx="6245906" cy="1938992"/>
          </a:xfrm>
          <a:prstGeom prst="rect">
            <a:avLst/>
          </a:prstGeom>
          <a:noFill/>
        </p:spPr>
        <p:txBody>
          <a:bodyPr wrap="square">
            <a:spAutoFit/>
          </a:bodyPr>
          <a:lstStyle/>
          <a:p>
            <a:pPr algn="r">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customer</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18435" name="Rectangle 3"/>
          <p:cNvSpPr>
            <a:spLocks noGrp="1" noChangeArrowheads="1"/>
          </p:cNvSpPr>
          <p:nvPr>
            <p:ph type="subTitle" idx="1"/>
          </p:nvPr>
        </p:nvSpPr>
        <p:spPr>
          <a:xfrm>
            <a:off x="690563" y="4579938"/>
            <a:ext cx="7807857" cy="443198"/>
          </a:xfrm>
        </p:spPr>
        <p:txBody>
          <a:bodyPr/>
          <a:lstStyle>
            <a:lvl1pPr marL="0" indent="0">
              <a:spcBef>
                <a:spcPct val="0"/>
              </a:spcBef>
              <a:buFont typeface="Wingdings" pitchFamily="2" charset="2"/>
              <a:buNone/>
              <a:defRPr sz="3200" spc="-150">
                <a:solidFill>
                  <a:schemeClr val="tx2"/>
                </a:solidFill>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2959808"/>
            <a:ext cx="7818437"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Microsoft Dynamics Announcing">
    <p:spTree>
      <p:nvGrpSpPr>
        <p:cNvPr id="1" name=""/>
        <p:cNvGrpSpPr/>
        <p:nvPr/>
      </p:nvGrpSpPr>
      <p:grpSpPr>
        <a:xfrm>
          <a:off x="0" y="0"/>
          <a:ext cx="0" cy="0"/>
          <a:chOff x="0" y="0"/>
          <a:chExt cx="0" cy="0"/>
        </a:xfrm>
      </p:grpSpPr>
      <p:pic>
        <p:nvPicPr>
          <p:cNvPr id="6"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5" name="Rectangle 4"/>
          <p:cNvSpPr/>
          <p:nvPr/>
        </p:nvSpPr>
        <p:spPr>
          <a:xfrm>
            <a:off x="877823" y="580751"/>
            <a:ext cx="7686739" cy="1938992"/>
          </a:xfrm>
          <a:prstGeom prst="rect">
            <a:avLst/>
          </a:prstGeom>
          <a:noFill/>
        </p:spPr>
        <p:txBody>
          <a:bodyPr wrap="square">
            <a:spAutoFit/>
          </a:bodyPr>
          <a:lstStyle/>
          <a:p>
            <a:pPr algn="r">
              <a:defRPr/>
            </a:pPr>
            <a:r>
              <a:rPr lang="en-US" sz="12000" spc="-800" dirty="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announcing</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18435" name="Rectangle 3"/>
          <p:cNvSpPr>
            <a:spLocks noGrp="1" noChangeArrowheads="1"/>
          </p:cNvSpPr>
          <p:nvPr>
            <p:ph type="subTitle" idx="1"/>
          </p:nvPr>
        </p:nvSpPr>
        <p:spPr>
          <a:xfrm>
            <a:off x="690563" y="4579938"/>
            <a:ext cx="7874000" cy="443198"/>
          </a:xfrm>
        </p:spPr>
        <p:txBody>
          <a:bodyPr/>
          <a:lstStyle>
            <a:lvl1pPr marL="0" indent="0">
              <a:spcBef>
                <a:spcPct val="0"/>
              </a:spcBef>
              <a:buFont typeface="Wingdings" pitchFamily="2" charset="2"/>
              <a:buNone/>
              <a:defRPr sz="3200" spc="-150">
                <a:solidFill>
                  <a:schemeClr val="tx2"/>
                </a:solidFill>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2959808"/>
            <a:ext cx="7874000"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7"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Microsoft Dynamics Q&amp;A">
    <p:spTree>
      <p:nvGrpSpPr>
        <p:cNvPr id="1" name=""/>
        <p:cNvGrpSpPr/>
        <p:nvPr/>
      </p:nvGrpSpPr>
      <p:grpSpPr>
        <a:xfrm>
          <a:off x="0" y="0"/>
          <a:ext cx="0" cy="0"/>
          <a:chOff x="0" y="0"/>
          <a:chExt cx="0" cy="0"/>
        </a:xfrm>
      </p:grpSpPr>
      <p:pic>
        <p:nvPicPr>
          <p:cNvPr id="5"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4" name="Rectangle 3"/>
          <p:cNvSpPr/>
          <p:nvPr/>
        </p:nvSpPr>
        <p:spPr>
          <a:xfrm>
            <a:off x="3035862" y="516743"/>
            <a:ext cx="5566802" cy="1938992"/>
          </a:xfrm>
          <a:prstGeom prst="rect">
            <a:avLst/>
          </a:prstGeom>
          <a:noFill/>
        </p:spPr>
        <p:txBody>
          <a:bodyPr wrap="square">
            <a:spAutoFit/>
          </a:bodyPr>
          <a:lstStyle/>
          <a:p>
            <a:pPr algn="r">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Q</a:t>
            </a:r>
            <a:r>
              <a:rPr lang="en-US" sz="72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&amp;</a:t>
            </a: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A</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Microsoft Dynamics Thank You">
    <p:spTree>
      <p:nvGrpSpPr>
        <p:cNvPr id="1" name=""/>
        <p:cNvGrpSpPr/>
        <p:nvPr/>
      </p:nvGrpSpPr>
      <p:grpSpPr>
        <a:xfrm>
          <a:off x="0" y="0"/>
          <a:ext cx="0" cy="0"/>
          <a:chOff x="0" y="0"/>
          <a:chExt cx="0" cy="0"/>
        </a:xfrm>
      </p:grpSpPr>
      <p:pic>
        <p:nvPicPr>
          <p:cNvPr id="5"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4" name="Rectangle 3"/>
          <p:cNvSpPr/>
          <p:nvPr/>
        </p:nvSpPr>
        <p:spPr>
          <a:xfrm>
            <a:off x="1850315" y="516743"/>
            <a:ext cx="6752349" cy="1938992"/>
          </a:xfrm>
          <a:prstGeom prst="rect">
            <a:avLst/>
          </a:prstGeom>
          <a:noFill/>
        </p:spPr>
        <p:txBody>
          <a:bodyPr wrap="square">
            <a:spAutoFit/>
          </a:bodyPr>
          <a:lstStyle/>
          <a:p>
            <a:pPr algn="r">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thank you</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Microsoft Dynamics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 typeface="Arial" pitchFamily="34" charset="0"/>
              <a:buChar char="•"/>
              <a:defRPr/>
            </a:lvl1pPr>
            <a:lvl2pPr>
              <a:buFont typeface="Segoe" pitchFamily="34" charset="0"/>
              <a:buChar char="–"/>
              <a:defRPr/>
            </a:lvl2pPr>
            <a:lvl3pPr>
              <a:buFont typeface="Arial" pitchFamily="34" charset="0"/>
              <a:buChar char="•"/>
              <a:defRPr/>
            </a:lvl3pPr>
            <a:lvl4pPr>
              <a:buFont typeface="Segoe" pitchFamily="34" charset="0"/>
              <a:buChar char="–"/>
              <a:defRPr/>
            </a:lvl4pPr>
            <a:lvl5pPr>
              <a:buFont typeface="Segoe"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Microsoft Dynamics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204"/>
            <a:ext cx="4126177" cy="1874359"/>
          </a:xfrm>
        </p:spPr>
        <p:txBody>
          <a:bodyPr/>
          <a:lstStyle>
            <a:lvl1pPr>
              <a:defRPr sz="2300"/>
            </a:lvl1pPr>
            <a:lvl2pPr>
              <a:defRPr sz="2000"/>
            </a:lvl2pPr>
            <a:lvl3pPr>
              <a:defRPr sz="1700"/>
            </a:lvl3pPr>
            <a:lvl4pPr>
              <a:defRPr sz="1500"/>
            </a:lvl4pPr>
            <a:lvl5pPr>
              <a:buFont typeface="Segoe" pitchFamily="34" charset="0"/>
              <a:buChar cha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204"/>
            <a:ext cx="4127500" cy="1874359"/>
          </a:xfrm>
        </p:spPr>
        <p:txBody>
          <a:bodyPr/>
          <a:lstStyle>
            <a:lvl1pPr>
              <a:defRPr sz="2300"/>
            </a:lvl1pPr>
            <a:lvl2pPr>
              <a:defRPr sz="2000"/>
            </a:lvl2pPr>
            <a:lvl3pPr>
              <a:defRPr sz="1700"/>
            </a:lvl3pPr>
            <a:lvl4pPr>
              <a:defRPr sz="1500"/>
            </a:lvl4pPr>
            <a:lvl5pPr>
              <a:buFont typeface="Segoe" pitchFamily="34" charset="0"/>
              <a:buChar cha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icrosoft Dynamics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Microsoft Dynamics Text and Ar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0688" y="1169988"/>
            <a:ext cx="4105592" cy="2492990"/>
          </a:xfrm>
        </p:spPr>
        <p:txBody>
          <a:bodyPr/>
          <a:lstStyle>
            <a:lvl5pPr>
              <a:buFont typeface="Segoe"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1"/>
          </p:nvPr>
        </p:nvSpPr>
        <p:spPr>
          <a:xfrm>
            <a:off x="4791456" y="1162050"/>
            <a:ext cx="4005073" cy="2492990"/>
          </a:xfrm>
        </p:spPr>
        <p:txBody>
          <a:bodyPr/>
          <a:lstStyle>
            <a:lvl5pPr>
              <a:buFont typeface="Segoe"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Microsoft Dynamics 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Microsoft Dynamics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1pPr>
              <a:buFont typeface="Arial" pitchFamily="34" charset="0"/>
              <a:buChar char="•"/>
              <a:defRPr/>
            </a:lvl1pPr>
            <a:lvl2pPr>
              <a:buFont typeface="Segoe" pitchFamily="34" charset="0"/>
              <a:buChar char="–"/>
              <a:defRPr/>
            </a:lvl2pPr>
            <a:lvl3pPr>
              <a:buFont typeface="Arial" pitchFamily="34" charset="0"/>
              <a:buChar char="•"/>
              <a:defRPr/>
            </a:lvl3pPr>
            <a:lvl4pPr>
              <a:buFont typeface="Segoe" pitchFamily="34" charset="0"/>
              <a:buChar char="–"/>
              <a:defRPr/>
            </a:lvl4pPr>
            <a:lvl5pPr>
              <a:buFont typeface="Segoe"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o logo Clos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27038" y="5988898"/>
            <a:ext cx="8437562" cy="481013"/>
          </a:xfrm>
          <a:prstGeom prst="rect">
            <a:avLst/>
          </a:prstGeom>
          <a:noFill/>
          <a:ln w="12700">
            <a:noFill/>
            <a:miter lim="800000"/>
            <a:headEnd type="none" w="sm" len="sm"/>
            <a:tailEnd type="none" w="sm" len="sm"/>
          </a:ln>
          <a:effectLst/>
        </p:spPr>
        <p:txBody>
          <a:bodyPr>
            <a:spAutoFit/>
          </a:bodyPr>
          <a:lstStyle/>
          <a:p>
            <a:pPr algn="ctr">
              <a:lnSpc>
                <a:spcPct val="85000"/>
              </a:lnSpc>
              <a:spcBef>
                <a:spcPct val="20000"/>
              </a:spcBef>
              <a:defRPr/>
            </a:pPr>
            <a:r>
              <a:rPr lang="en-US" sz="700" dirty="0">
                <a:solidFill>
                  <a:srgbClr val="FFFFFF"/>
                </a:solidFill>
              </a:rPr>
              <a:t>© 2007 Microsoft Corporation. All rights reserved. Microsoft, Windows, Windows Vista and other product names are or may be registered trademarks and/or trademarks in the U.S. and/or other countries.</a:t>
            </a:r>
          </a:p>
          <a:p>
            <a:pPr algn="ctr">
              <a:lnSpc>
                <a:spcPct val="85000"/>
              </a:lnSpc>
              <a:spcBef>
                <a:spcPct val="20000"/>
              </a:spcBef>
              <a:defRPr/>
            </a:pPr>
            <a:r>
              <a:rPr lang="en-US" sz="700" dirty="0">
                <a:solidFill>
                  <a:srgbClr val="FFFFFF"/>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FFFFFF"/>
                </a:solidFill>
              </a:rPr>
            </a:br>
            <a:r>
              <a:rPr lang="en-US" sz="700" dirty="0">
                <a:solidFill>
                  <a:srgbClr val="FFFFFF"/>
                </a:solidFill>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No logo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No logo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204"/>
            <a:ext cx="4126177" cy="1874359"/>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204"/>
            <a:ext cx="4127500" cy="1874359"/>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logo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 logo Text and Ar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0688" y="1169988"/>
            <a:ext cx="4105592" cy="478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4791456" y="1162050"/>
            <a:ext cx="4005073" cy="4818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No logo 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 preserve="1">
  <p:cSld name="No logo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1pPr>
              <a:buFont typeface="Arial" pitchFamily="34" charset="0"/>
              <a:buChar char="•"/>
              <a:defRPr/>
            </a:lvl1pPr>
            <a:lvl2pPr>
              <a:buFont typeface="Segoe" pitchFamily="34" charset="0"/>
              <a:buChar char="–"/>
              <a:defRPr/>
            </a:lvl2pPr>
            <a:lvl3pPr>
              <a:buFont typeface="Arial" pitchFamily="34" charset="0"/>
              <a:buChar char="•"/>
              <a:defRPr/>
            </a:lvl3pPr>
            <a:lvl4pPr>
              <a:buFont typeface="Segoe" pitchFamily="34" charset="0"/>
              <a:buChar char="–"/>
              <a:defRPr/>
            </a:lvl4pPr>
            <a:lvl5pPr>
              <a:buFont typeface="Segoe"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8.jpe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heme" Target="../theme/theme3.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41.xml"/><Relationship Id="rId7"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Box 4"/>
          <p:cNvSpPr txBox="1"/>
          <p:nvPr/>
        </p:nvSpPr>
        <p:spPr>
          <a:xfrm>
            <a:off x="3733694" y="6603672"/>
            <a:ext cx="1676613" cy="276999"/>
          </a:xfrm>
          <a:prstGeom prst="rect">
            <a:avLst/>
          </a:prstGeom>
          <a:noFill/>
        </p:spPr>
        <p:txBody>
          <a:bodyPr wrap="none">
            <a:spAutoFit/>
          </a:bodyPr>
          <a:lstStyle/>
          <a:p>
            <a:pPr>
              <a:defRPr/>
            </a:pPr>
            <a:r>
              <a:rPr lang="en-US" sz="1200" dirty="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Microsoft Confidential</a:t>
            </a:r>
          </a:p>
        </p:txBody>
      </p:sp>
    </p:spTree>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a:cs typeface="Arial" charset="0"/>
        </a:defRPr>
      </a:lvl9pPr>
    </p:titleStyle>
    <p:bodyStyle>
      <a:lvl1pPr marL="461963" indent="-461963" algn="l" defTabSz="912813" rtl="0" eaLnBrk="1" fontAlgn="base" hangingPunct="1">
        <a:lnSpc>
          <a:spcPct val="90000"/>
        </a:lnSpc>
        <a:spcBef>
          <a:spcPct val="20000"/>
        </a:spcBef>
        <a:spcAft>
          <a:spcPct val="0"/>
        </a:spcAft>
        <a:buBlip>
          <a:blip r:embed="rId14"/>
        </a:buBlip>
        <a:defRPr sz="32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8838" indent="-396875" algn="l" defTabSz="912813" rtl="0" eaLnBrk="1" fontAlgn="base" hangingPunct="1">
        <a:lnSpc>
          <a:spcPct val="90000"/>
        </a:lnSpc>
        <a:spcBef>
          <a:spcPct val="20000"/>
        </a:spcBef>
        <a:spcAft>
          <a:spcPct val="0"/>
        </a:spcAft>
        <a:buBlip>
          <a:blip r:embed="rId14"/>
        </a:buBlip>
        <a:defRPr sz="28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400050" algn="l" defTabSz="912813" rtl="0" eaLnBrk="1" fontAlgn="base" hangingPunct="1">
        <a:lnSpc>
          <a:spcPct val="90000"/>
        </a:lnSpc>
        <a:spcBef>
          <a:spcPct val="20000"/>
        </a:spcBef>
        <a:spcAft>
          <a:spcPct val="0"/>
        </a:spcAft>
        <a:buBlip>
          <a:blip r:embed="rId14"/>
        </a:buBlip>
        <a:defRPr sz="24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52588" indent="-393700" algn="l" defTabSz="912813" rtl="0" eaLnBrk="1" fontAlgn="base" hangingPunct="1">
        <a:lnSpc>
          <a:spcPct val="90000"/>
        </a:lnSpc>
        <a:spcBef>
          <a:spcPct val="20000"/>
        </a:spcBef>
        <a:spcAft>
          <a:spcPct val="0"/>
        </a:spcAft>
        <a:buBlip>
          <a:blip r:embed="rId14"/>
        </a:buBlip>
        <a:defRPr sz="24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2058988" indent="-406400" algn="l" defTabSz="912813" rtl="0" eaLnBrk="1" fontAlgn="base" hangingPunct="1">
        <a:lnSpc>
          <a:spcPct val="90000"/>
        </a:lnSpc>
        <a:spcBef>
          <a:spcPct val="20000"/>
        </a:spcBef>
        <a:spcAft>
          <a:spcPct val="0"/>
        </a:spcAft>
        <a:buBlip>
          <a:blip r:embed="rId14"/>
        </a:buBlip>
        <a:defRPr sz="24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13314" name="Picture 3" descr="white rectangle.png"/>
          <p:cNvPicPr>
            <a:picLocks noChangeAspect="1"/>
          </p:cNvPicPr>
          <p:nvPr/>
        </p:nvPicPr>
        <p:blipFill>
          <a:blip r:embed="rId6"/>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3316"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0" r:id="rId1"/>
    <p:sldLayoutId id="2147483737" r:id="rId2"/>
    <p:sldLayoutId id="2147483738" r:id="rId3"/>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a:cs typeface="Arial" charset="0"/>
        </a:defRPr>
      </a:lvl2pPr>
      <a:lvl3pPr algn="l" defTabSz="912813" rtl="0" eaLnBrk="0" fontAlgn="base" hangingPunct="0">
        <a:lnSpc>
          <a:spcPct val="90000"/>
        </a:lnSpc>
        <a:spcBef>
          <a:spcPct val="0"/>
        </a:spcBef>
        <a:spcAft>
          <a:spcPct val="0"/>
        </a:spcAft>
        <a:defRPr sz="4800">
          <a:solidFill>
            <a:schemeClr val="tx1"/>
          </a:solidFill>
          <a:latin typeface="Segoe"/>
          <a:cs typeface="Arial" charset="0"/>
        </a:defRPr>
      </a:lvl3pPr>
      <a:lvl4pPr algn="l" defTabSz="912813" rtl="0" eaLnBrk="0" fontAlgn="base" hangingPunct="0">
        <a:lnSpc>
          <a:spcPct val="90000"/>
        </a:lnSpc>
        <a:spcBef>
          <a:spcPct val="0"/>
        </a:spcBef>
        <a:spcAft>
          <a:spcPct val="0"/>
        </a:spcAft>
        <a:defRPr sz="4800">
          <a:solidFill>
            <a:schemeClr val="tx1"/>
          </a:solidFill>
          <a:latin typeface="Segoe"/>
          <a:cs typeface="Arial" charset="0"/>
        </a:defRPr>
      </a:lvl4pPr>
      <a:lvl5pPr algn="l" defTabSz="912813" rtl="0" eaLnBrk="0" fontAlgn="base" hangingPunct="0">
        <a:lnSpc>
          <a:spcPct val="90000"/>
        </a:lnSpc>
        <a:spcBef>
          <a:spcPct val="0"/>
        </a:spcBef>
        <a:spcAft>
          <a:spcPct val="0"/>
        </a:spcAft>
        <a:defRPr sz="4800">
          <a:solidFill>
            <a:schemeClr val="tx1"/>
          </a:solidFill>
          <a:latin typeface="Segoe"/>
          <a:cs typeface="Arial" charset="0"/>
        </a:defRPr>
      </a:lvl5pPr>
      <a:lvl6pPr marL="457200" algn="l" defTabSz="912813" rtl="0" fontAlgn="base">
        <a:lnSpc>
          <a:spcPct val="90000"/>
        </a:lnSpc>
        <a:spcBef>
          <a:spcPct val="0"/>
        </a:spcBef>
        <a:spcAft>
          <a:spcPct val="0"/>
        </a:spcAft>
        <a:defRPr sz="4800">
          <a:solidFill>
            <a:schemeClr val="tx1"/>
          </a:solidFill>
          <a:latin typeface="Segoe"/>
          <a:cs typeface="Arial" charset="0"/>
        </a:defRPr>
      </a:lvl6pPr>
      <a:lvl7pPr marL="914400" algn="l" defTabSz="912813" rtl="0" fontAlgn="base">
        <a:lnSpc>
          <a:spcPct val="90000"/>
        </a:lnSpc>
        <a:spcBef>
          <a:spcPct val="0"/>
        </a:spcBef>
        <a:spcAft>
          <a:spcPct val="0"/>
        </a:spcAft>
        <a:defRPr sz="4800">
          <a:solidFill>
            <a:schemeClr val="tx1"/>
          </a:solidFill>
          <a:latin typeface="Segoe"/>
          <a:cs typeface="Arial" charset="0"/>
        </a:defRPr>
      </a:lvl7pPr>
      <a:lvl8pPr marL="1371600" algn="l" defTabSz="912813" rtl="0" fontAlgn="base">
        <a:lnSpc>
          <a:spcPct val="90000"/>
        </a:lnSpc>
        <a:spcBef>
          <a:spcPct val="0"/>
        </a:spcBef>
        <a:spcAft>
          <a:spcPct val="0"/>
        </a:spcAft>
        <a:defRPr sz="4800">
          <a:solidFill>
            <a:schemeClr val="tx1"/>
          </a:solidFill>
          <a:latin typeface="Segoe"/>
          <a:cs typeface="Arial" charset="0"/>
        </a:defRPr>
      </a:lvl8pPr>
      <a:lvl9pPr marL="1828800" algn="l" defTabSz="912813" rtl="0" fontAlgn="base">
        <a:lnSpc>
          <a:spcPct val="90000"/>
        </a:lnSpc>
        <a:spcBef>
          <a:spcPct val="0"/>
        </a:spcBef>
        <a:spcAft>
          <a:spcPct val="0"/>
        </a:spcAft>
        <a:defRPr sz="4800">
          <a:solidFill>
            <a:schemeClr val="tx1"/>
          </a:solidFill>
          <a:latin typeface="Segoe"/>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7478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0764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 bg1="dk2" tx1="lt1" bg2="dk1"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Lst>
  <p:transition>
    <p:fade/>
  </p:transition>
  <p:timing>
    <p:tnLst>
      <p:par>
        <p:cTn id="1" dur="indefinite" restart="never" nodeType="tmRoot"/>
      </p:par>
    </p:tnLst>
  </p:timing>
  <p:txStyles>
    <p:titleStyle>
      <a:lvl1pPr algn="l" defTabSz="911225" rtl="0" eaLnBrk="1" fontAlgn="base" hangingPunct="1">
        <a:lnSpc>
          <a:spcPct val="90000"/>
        </a:lnSpc>
        <a:spcBef>
          <a:spcPct val="0"/>
        </a:spcBef>
        <a:spcAft>
          <a:spcPct val="0"/>
        </a:spcAft>
        <a:defRPr lang="en-US" sz="5400" b="0" cap="none" spc="-300" baseline="0" dirty="0" smtClean="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vl2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2pPr>
      <a:lvl3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3pPr>
      <a:lvl4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4pPr>
      <a:lvl5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5pPr>
      <a:lvl6pPr marL="380910" algn="l" defTabSz="913917" rtl="0" eaLnBrk="1" fontAlgn="base" hangingPunct="1">
        <a:lnSpc>
          <a:spcPct val="90000"/>
        </a:lnSpc>
        <a:spcBef>
          <a:spcPct val="0"/>
        </a:spcBef>
        <a:spcAft>
          <a:spcPct val="0"/>
        </a:spcAft>
        <a:defRPr sz="4500">
          <a:solidFill>
            <a:schemeClr val="tx2"/>
          </a:solidFill>
          <a:latin typeface="Segoe Semibold" pitchFamily="34" charset="0"/>
        </a:defRPr>
      </a:lvl6pPr>
      <a:lvl7pPr marL="761820" algn="l" defTabSz="913917" rtl="0" eaLnBrk="1" fontAlgn="base" hangingPunct="1">
        <a:lnSpc>
          <a:spcPct val="90000"/>
        </a:lnSpc>
        <a:spcBef>
          <a:spcPct val="0"/>
        </a:spcBef>
        <a:spcAft>
          <a:spcPct val="0"/>
        </a:spcAft>
        <a:defRPr sz="4500">
          <a:solidFill>
            <a:schemeClr val="tx2"/>
          </a:solidFill>
          <a:latin typeface="Segoe Semibold" pitchFamily="34" charset="0"/>
        </a:defRPr>
      </a:lvl7pPr>
      <a:lvl8pPr marL="1142728" algn="l" defTabSz="913917" rtl="0" eaLnBrk="1" fontAlgn="base" hangingPunct="1">
        <a:lnSpc>
          <a:spcPct val="90000"/>
        </a:lnSpc>
        <a:spcBef>
          <a:spcPct val="0"/>
        </a:spcBef>
        <a:spcAft>
          <a:spcPct val="0"/>
        </a:spcAft>
        <a:defRPr sz="4500">
          <a:solidFill>
            <a:schemeClr val="tx2"/>
          </a:solidFill>
          <a:latin typeface="Segoe Semibold" pitchFamily="34" charset="0"/>
        </a:defRPr>
      </a:lvl8pPr>
      <a:lvl9pPr marL="1523634" algn="l" defTabSz="913917"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eaLnBrk="1" fontAlgn="base" hangingPunct="1">
        <a:lnSpc>
          <a:spcPct val="90000"/>
        </a:lnSpc>
        <a:spcBef>
          <a:spcPct val="30000"/>
        </a:spcBef>
        <a:spcAft>
          <a:spcPct val="0"/>
        </a:spcAft>
        <a:buClr>
          <a:schemeClr val="tx2"/>
        </a:buClr>
        <a:buSzPct val="95000"/>
        <a:buFont typeface="Arial" pitchFamily="34" charset="0"/>
        <a:buChar char="•"/>
        <a:defRPr sz="3000">
          <a:solidFill>
            <a:schemeClr val="tx1"/>
          </a:solidFill>
          <a:latin typeface="+mn-lt"/>
          <a:ea typeface="+mn-ea"/>
          <a:cs typeface="+mn-cs"/>
        </a:defRPr>
      </a:lvl1pPr>
      <a:lvl2pPr marL="703263" indent="-315913" algn="l" defTabSz="911225" rtl="0" eaLnBrk="1" fontAlgn="base" hangingPunct="1">
        <a:lnSpc>
          <a:spcPct val="90000"/>
        </a:lnSpc>
        <a:spcBef>
          <a:spcPct val="30000"/>
        </a:spcBef>
        <a:spcAft>
          <a:spcPct val="0"/>
        </a:spcAft>
        <a:buClr>
          <a:schemeClr val="tx2"/>
        </a:buClr>
        <a:buSzPct val="80000"/>
        <a:buFont typeface="Segoe" pitchFamily="34" charset="0"/>
        <a:buChar char="–"/>
        <a:defRPr sz="2700">
          <a:solidFill>
            <a:schemeClr val="tx1"/>
          </a:solidFill>
          <a:latin typeface="+mn-lt"/>
        </a:defRPr>
      </a:lvl2pPr>
      <a:lvl3pPr marL="987425" indent="-280988" algn="l" defTabSz="911225" rtl="0" eaLnBrk="1" fontAlgn="base" hangingPunct="1">
        <a:lnSpc>
          <a:spcPct val="90000"/>
        </a:lnSpc>
        <a:spcBef>
          <a:spcPct val="30000"/>
        </a:spcBef>
        <a:spcAft>
          <a:spcPct val="0"/>
        </a:spcAft>
        <a:buClr>
          <a:schemeClr val="tx2"/>
        </a:buClr>
        <a:buSzPct val="80000"/>
        <a:buFont typeface="Arial" pitchFamily="34" charset="0"/>
        <a:buChar char="•"/>
        <a:defRPr sz="2300">
          <a:solidFill>
            <a:schemeClr val="tx1"/>
          </a:solidFill>
          <a:latin typeface="+mn-lt"/>
        </a:defRPr>
      </a:lvl3pPr>
      <a:lvl4pPr marL="1265238" indent="-274638" algn="l" defTabSz="911225" rtl="0" eaLnBrk="1" fontAlgn="base" hangingPunct="1">
        <a:lnSpc>
          <a:spcPct val="90000"/>
        </a:lnSpc>
        <a:spcBef>
          <a:spcPct val="30000"/>
        </a:spcBef>
        <a:spcAft>
          <a:spcPct val="0"/>
        </a:spcAft>
        <a:buClr>
          <a:schemeClr val="tx2"/>
        </a:buClr>
        <a:buSzPct val="80000"/>
        <a:buFont typeface="Segoe" pitchFamily="34" charset="0"/>
        <a:buChar char="–"/>
        <a:defRPr sz="2000">
          <a:solidFill>
            <a:schemeClr val="tx1"/>
          </a:solidFill>
          <a:latin typeface="+mn-lt"/>
        </a:defRPr>
      </a:lvl4pPr>
      <a:lvl5pPr marL="1528763" indent="-258763" algn="l" defTabSz="911225" rtl="0" eaLnBrk="1" fontAlgn="base" hangingPunct="1">
        <a:lnSpc>
          <a:spcPct val="90000"/>
        </a:lnSpc>
        <a:spcBef>
          <a:spcPct val="30000"/>
        </a:spcBef>
        <a:spcAft>
          <a:spcPct val="0"/>
        </a:spcAft>
        <a:buClr>
          <a:schemeClr val="tx2"/>
        </a:buClr>
        <a:buSzPct val="80000"/>
        <a:buFont typeface="Segoe" pitchFamily="34" charset="0"/>
        <a:buChar char="»"/>
        <a:defRPr sz="2000">
          <a:solidFill>
            <a:schemeClr val="tx1"/>
          </a:solidFill>
          <a:latin typeface="+mn-lt"/>
        </a:defRPr>
      </a:lvl5pPr>
      <a:lvl6pPr marL="1911158"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27"/>
        </a:buBlip>
        <a:defRPr sz="2000">
          <a:solidFill>
            <a:schemeClr val="tx1"/>
          </a:solidFill>
          <a:latin typeface="+mn-lt"/>
        </a:defRPr>
      </a:lvl6pPr>
      <a:lvl7pPr marL="2292065"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27"/>
        </a:buBlip>
        <a:defRPr sz="2000">
          <a:solidFill>
            <a:schemeClr val="tx1"/>
          </a:solidFill>
          <a:latin typeface="+mn-lt"/>
        </a:defRPr>
      </a:lvl7pPr>
      <a:lvl8pPr marL="2672973"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27"/>
        </a:buBlip>
        <a:defRPr sz="2000">
          <a:solidFill>
            <a:schemeClr val="tx1"/>
          </a:solidFill>
          <a:latin typeface="+mn-lt"/>
        </a:defRPr>
      </a:lvl8pPr>
      <a:lvl9pPr marL="3053883"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27"/>
        </a:buBlip>
        <a:defRPr sz="2000">
          <a:solidFill>
            <a:schemeClr val="tx1"/>
          </a:solidFill>
          <a:latin typeface="+mn-lt"/>
        </a:defRPr>
      </a:lvl9pPr>
    </p:bodyStyle>
    <p:otherStyle>
      <a:defPPr>
        <a:defRPr lang="en-US"/>
      </a:defPPr>
      <a:lvl1pPr marL="0" algn="l" defTabSz="761820" rtl="0" eaLnBrk="1" latinLnBrk="0" hangingPunct="1">
        <a:defRPr sz="1500" kern="1200">
          <a:solidFill>
            <a:schemeClr val="tx1"/>
          </a:solidFill>
          <a:latin typeface="+mn-lt"/>
          <a:ea typeface="+mn-ea"/>
          <a:cs typeface="+mn-cs"/>
        </a:defRPr>
      </a:lvl1pPr>
      <a:lvl2pPr marL="380910" algn="l" defTabSz="761820" rtl="0" eaLnBrk="1" latinLnBrk="0" hangingPunct="1">
        <a:defRPr sz="1500" kern="1200">
          <a:solidFill>
            <a:schemeClr val="tx1"/>
          </a:solidFill>
          <a:latin typeface="+mn-lt"/>
          <a:ea typeface="+mn-ea"/>
          <a:cs typeface="+mn-cs"/>
        </a:defRPr>
      </a:lvl2pPr>
      <a:lvl3pPr marL="761820" algn="l" defTabSz="761820" rtl="0" eaLnBrk="1" latinLnBrk="0" hangingPunct="1">
        <a:defRPr sz="1500" kern="1200">
          <a:solidFill>
            <a:schemeClr val="tx1"/>
          </a:solidFill>
          <a:latin typeface="+mn-lt"/>
          <a:ea typeface="+mn-ea"/>
          <a:cs typeface="+mn-cs"/>
        </a:defRPr>
      </a:lvl3pPr>
      <a:lvl4pPr marL="1142728" algn="l" defTabSz="761820" rtl="0" eaLnBrk="1" latinLnBrk="0" hangingPunct="1">
        <a:defRPr sz="1500" kern="1200">
          <a:solidFill>
            <a:schemeClr val="tx1"/>
          </a:solidFill>
          <a:latin typeface="+mn-lt"/>
          <a:ea typeface="+mn-ea"/>
          <a:cs typeface="+mn-cs"/>
        </a:defRPr>
      </a:lvl4pPr>
      <a:lvl5pPr marL="1523634" algn="l" defTabSz="761820" rtl="0" eaLnBrk="1" latinLnBrk="0" hangingPunct="1">
        <a:defRPr sz="1500" kern="1200">
          <a:solidFill>
            <a:schemeClr val="tx1"/>
          </a:solidFill>
          <a:latin typeface="+mn-lt"/>
          <a:ea typeface="+mn-ea"/>
          <a:cs typeface="+mn-cs"/>
        </a:defRPr>
      </a:lvl5pPr>
      <a:lvl6pPr marL="1904543" algn="l" defTabSz="761820" rtl="0" eaLnBrk="1" latinLnBrk="0" hangingPunct="1">
        <a:defRPr sz="1500" kern="1200">
          <a:solidFill>
            <a:schemeClr val="tx1"/>
          </a:solidFill>
          <a:latin typeface="+mn-lt"/>
          <a:ea typeface="+mn-ea"/>
          <a:cs typeface="+mn-cs"/>
        </a:defRPr>
      </a:lvl6pPr>
      <a:lvl7pPr marL="2285453" algn="l" defTabSz="761820" rtl="0" eaLnBrk="1" latinLnBrk="0" hangingPunct="1">
        <a:defRPr sz="1500" kern="1200">
          <a:solidFill>
            <a:schemeClr val="tx1"/>
          </a:solidFill>
          <a:latin typeface="+mn-lt"/>
          <a:ea typeface="+mn-ea"/>
          <a:cs typeface="+mn-cs"/>
        </a:defRPr>
      </a:lvl7pPr>
      <a:lvl8pPr marL="2666360" algn="l" defTabSz="761820" rtl="0" eaLnBrk="1" latinLnBrk="0" hangingPunct="1">
        <a:defRPr sz="1500" kern="1200">
          <a:solidFill>
            <a:schemeClr val="tx1"/>
          </a:solidFill>
          <a:latin typeface="+mn-lt"/>
          <a:ea typeface="+mn-ea"/>
          <a:cs typeface="+mn-cs"/>
        </a:defRPr>
      </a:lvl8pPr>
      <a:lvl9pPr marL="3047268" algn="l" defTabSz="76182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7478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0764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 bg1="dk2" tx1="lt1" bg2="dk1"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Lst>
  <p:transition>
    <p:fade/>
  </p:transition>
  <p:timing>
    <p:tnLst>
      <p:par>
        <p:cTn id="1" dur="indefinite" restart="never" nodeType="tmRoot"/>
      </p:par>
    </p:tnLst>
  </p:timing>
  <p:hf hdr="0" ftr="0" dt="0"/>
  <p:txStyles>
    <p:titleStyle>
      <a:lvl1pPr algn="l" defTabSz="911225" rtl="0" eaLnBrk="1" fontAlgn="base" hangingPunct="1">
        <a:lnSpc>
          <a:spcPct val="90000"/>
        </a:lnSpc>
        <a:spcBef>
          <a:spcPct val="0"/>
        </a:spcBef>
        <a:spcAft>
          <a:spcPct val="0"/>
        </a:spcAft>
        <a:defRPr lang="en-US" sz="5400" spc="-300"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vl2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2pPr>
      <a:lvl3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3pPr>
      <a:lvl4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4pPr>
      <a:lvl5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5pPr>
      <a:lvl6pPr marL="380910" algn="l" defTabSz="913917" rtl="0" eaLnBrk="1" fontAlgn="base" hangingPunct="1">
        <a:lnSpc>
          <a:spcPct val="90000"/>
        </a:lnSpc>
        <a:spcBef>
          <a:spcPct val="0"/>
        </a:spcBef>
        <a:spcAft>
          <a:spcPct val="0"/>
        </a:spcAft>
        <a:defRPr sz="4500">
          <a:solidFill>
            <a:schemeClr val="tx2"/>
          </a:solidFill>
          <a:latin typeface="Segoe Semibold" pitchFamily="34" charset="0"/>
        </a:defRPr>
      </a:lvl6pPr>
      <a:lvl7pPr marL="761820" algn="l" defTabSz="913917" rtl="0" eaLnBrk="1" fontAlgn="base" hangingPunct="1">
        <a:lnSpc>
          <a:spcPct val="90000"/>
        </a:lnSpc>
        <a:spcBef>
          <a:spcPct val="0"/>
        </a:spcBef>
        <a:spcAft>
          <a:spcPct val="0"/>
        </a:spcAft>
        <a:defRPr sz="4500">
          <a:solidFill>
            <a:schemeClr val="tx2"/>
          </a:solidFill>
          <a:latin typeface="Segoe Semibold" pitchFamily="34" charset="0"/>
        </a:defRPr>
      </a:lvl7pPr>
      <a:lvl8pPr marL="1142728" algn="l" defTabSz="913917" rtl="0" eaLnBrk="1" fontAlgn="base" hangingPunct="1">
        <a:lnSpc>
          <a:spcPct val="90000"/>
        </a:lnSpc>
        <a:spcBef>
          <a:spcPct val="0"/>
        </a:spcBef>
        <a:spcAft>
          <a:spcPct val="0"/>
        </a:spcAft>
        <a:defRPr sz="4500">
          <a:solidFill>
            <a:schemeClr val="tx2"/>
          </a:solidFill>
          <a:latin typeface="Segoe Semibold" pitchFamily="34" charset="0"/>
        </a:defRPr>
      </a:lvl8pPr>
      <a:lvl9pPr marL="1523634" algn="l" defTabSz="913917"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eaLnBrk="1" fontAlgn="base" hangingPunct="1">
        <a:lnSpc>
          <a:spcPct val="90000"/>
        </a:lnSpc>
        <a:spcBef>
          <a:spcPct val="30000"/>
        </a:spcBef>
        <a:spcAft>
          <a:spcPct val="0"/>
        </a:spcAft>
        <a:buClr>
          <a:schemeClr val="tx2"/>
        </a:buClr>
        <a:buSzPct val="95000"/>
        <a:buFont typeface="Arial" pitchFamily="34" charset="0"/>
        <a:buChar char="•"/>
        <a:defRPr sz="3000">
          <a:solidFill>
            <a:schemeClr val="tx1"/>
          </a:solidFill>
          <a:latin typeface="+mn-lt"/>
          <a:ea typeface="+mn-ea"/>
          <a:cs typeface="+mn-cs"/>
        </a:defRPr>
      </a:lvl1pPr>
      <a:lvl2pPr marL="703263" indent="-315913" algn="l" defTabSz="911225" rtl="0" eaLnBrk="1" fontAlgn="base" hangingPunct="1">
        <a:lnSpc>
          <a:spcPct val="90000"/>
        </a:lnSpc>
        <a:spcBef>
          <a:spcPct val="30000"/>
        </a:spcBef>
        <a:spcAft>
          <a:spcPct val="0"/>
        </a:spcAft>
        <a:buClr>
          <a:schemeClr val="tx2"/>
        </a:buClr>
        <a:buSzPct val="80000"/>
        <a:buFont typeface="Segoe" pitchFamily="34" charset="0"/>
        <a:buChar char="–"/>
        <a:defRPr sz="2700">
          <a:solidFill>
            <a:schemeClr val="tx1"/>
          </a:solidFill>
          <a:latin typeface="+mn-lt"/>
        </a:defRPr>
      </a:lvl2pPr>
      <a:lvl3pPr marL="987425" indent="-280988" algn="l" defTabSz="911225" rtl="0" eaLnBrk="1" fontAlgn="base" hangingPunct="1">
        <a:lnSpc>
          <a:spcPct val="90000"/>
        </a:lnSpc>
        <a:spcBef>
          <a:spcPct val="30000"/>
        </a:spcBef>
        <a:spcAft>
          <a:spcPct val="0"/>
        </a:spcAft>
        <a:buClr>
          <a:schemeClr val="tx2"/>
        </a:buClr>
        <a:buSzPct val="80000"/>
        <a:buFont typeface="Arial" pitchFamily="34" charset="0"/>
        <a:buChar char="•"/>
        <a:defRPr sz="2300">
          <a:solidFill>
            <a:schemeClr val="tx1"/>
          </a:solidFill>
          <a:latin typeface="+mn-lt"/>
        </a:defRPr>
      </a:lvl3pPr>
      <a:lvl4pPr marL="1265238" indent="-274638" algn="l" defTabSz="911225" rtl="0" eaLnBrk="1" fontAlgn="base" hangingPunct="1">
        <a:lnSpc>
          <a:spcPct val="90000"/>
        </a:lnSpc>
        <a:spcBef>
          <a:spcPct val="30000"/>
        </a:spcBef>
        <a:spcAft>
          <a:spcPct val="0"/>
        </a:spcAft>
        <a:buClr>
          <a:schemeClr val="tx2"/>
        </a:buClr>
        <a:buSzPct val="80000"/>
        <a:buFont typeface="Segoe" pitchFamily="34" charset="0"/>
        <a:buChar char="–"/>
        <a:defRPr sz="2000">
          <a:solidFill>
            <a:schemeClr val="tx1"/>
          </a:solidFill>
          <a:latin typeface="+mn-lt"/>
        </a:defRPr>
      </a:lvl4pPr>
      <a:lvl5pPr marL="1528763" indent="-258763" algn="l" defTabSz="911225" rtl="0" eaLnBrk="1" fontAlgn="base" hangingPunct="1">
        <a:lnSpc>
          <a:spcPct val="90000"/>
        </a:lnSpc>
        <a:spcBef>
          <a:spcPct val="30000"/>
        </a:spcBef>
        <a:spcAft>
          <a:spcPct val="0"/>
        </a:spcAft>
        <a:buClr>
          <a:schemeClr val="tx2"/>
        </a:buClr>
        <a:buSzPct val="80000"/>
        <a:buFont typeface="Segoe" pitchFamily="34" charset="0"/>
        <a:buChar char="»"/>
        <a:defRPr sz="2000">
          <a:solidFill>
            <a:schemeClr val="tx1"/>
          </a:solidFill>
          <a:latin typeface="+mn-lt"/>
        </a:defRPr>
      </a:lvl5pPr>
      <a:lvl6pPr marL="1911158"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9"/>
        </a:buBlip>
        <a:defRPr sz="2000">
          <a:solidFill>
            <a:schemeClr val="tx1"/>
          </a:solidFill>
          <a:latin typeface="+mn-lt"/>
        </a:defRPr>
      </a:lvl6pPr>
      <a:lvl7pPr marL="2292065"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9"/>
        </a:buBlip>
        <a:defRPr sz="2000">
          <a:solidFill>
            <a:schemeClr val="tx1"/>
          </a:solidFill>
          <a:latin typeface="+mn-lt"/>
        </a:defRPr>
      </a:lvl7pPr>
      <a:lvl8pPr marL="2672973"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9"/>
        </a:buBlip>
        <a:defRPr sz="2000">
          <a:solidFill>
            <a:schemeClr val="tx1"/>
          </a:solidFill>
          <a:latin typeface="+mn-lt"/>
        </a:defRPr>
      </a:lvl8pPr>
      <a:lvl9pPr marL="3053883"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9"/>
        </a:buBlip>
        <a:defRPr sz="2000">
          <a:solidFill>
            <a:schemeClr val="tx1"/>
          </a:solidFill>
          <a:latin typeface="+mn-lt"/>
        </a:defRPr>
      </a:lvl9pPr>
    </p:bodyStyle>
    <p:otherStyle>
      <a:defPPr>
        <a:defRPr lang="en-US"/>
      </a:defPPr>
      <a:lvl1pPr marL="0" algn="l" defTabSz="761820" rtl="0" eaLnBrk="1" latinLnBrk="0" hangingPunct="1">
        <a:defRPr sz="1500" kern="1200">
          <a:solidFill>
            <a:schemeClr val="tx1"/>
          </a:solidFill>
          <a:latin typeface="+mn-lt"/>
          <a:ea typeface="+mn-ea"/>
          <a:cs typeface="+mn-cs"/>
        </a:defRPr>
      </a:lvl1pPr>
      <a:lvl2pPr marL="380910" algn="l" defTabSz="761820" rtl="0" eaLnBrk="1" latinLnBrk="0" hangingPunct="1">
        <a:defRPr sz="1500" kern="1200">
          <a:solidFill>
            <a:schemeClr val="tx1"/>
          </a:solidFill>
          <a:latin typeface="+mn-lt"/>
          <a:ea typeface="+mn-ea"/>
          <a:cs typeface="+mn-cs"/>
        </a:defRPr>
      </a:lvl2pPr>
      <a:lvl3pPr marL="761820" algn="l" defTabSz="761820" rtl="0" eaLnBrk="1" latinLnBrk="0" hangingPunct="1">
        <a:defRPr sz="1500" kern="1200">
          <a:solidFill>
            <a:schemeClr val="tx1"/>
          </a:solidFill>
          <a:latin typeface="+mn-lt"/>
          <a:ea typeface="+mn-ea"/>
          <a:cs typeface="+mn-cs"/>
        </a:defRPr>
      </a:lvl3pPr>
      <a:lvl4pPr marL="1142728" algn="l" defTabSz="761820" rtl="0" eaLnBrk="1" latinLnBrk="0" hangingPunct="1">
        <a:defRPr sz="1500" kern="1200">
          <a:solidFill>
            <a:schemeClr val="tx1"/>
          </a:solidFill>
          <a:latin typeface="+mn-lt"/>
          <a:ea typeface="+mn-ea"/>
          <a:cs typeface="+mn-cs"/>
        </a:defRPr>
      </a:lvl4pPr>
      <a:lvl5pPr marL="1523634" algn="l" defTabSz="761820" rtl="0" eaLnBrk="1" latinLnBrk="0" hangingPunct="1">
        <a:defRPr sz="1500" kern="1200">
          <a:solidFill>
            <a:schemeClr val="tx1"/>
          </a:solidFill>
          <a:latin typeface="+mn-lt"/>
          <a:ea typeface="+mn-ea"/>
          <a:cs typeface="+mn-cs"/>
        </a:defRPr>
      </a:lvl5pPr>
      <a:lvl6pPr marL="1904543" algn="l" defTabSz="761820" rtl="0" eaLnBrk="1" latinLnBrk="0" hangingPunct="1">
        <a:defRPr sz="1500" kern="1200">
          <a:solidFill>
            <a:schemeClr val="tx1"/>
          </a:solidFill>
          <a:latin typeface="+mn-lt"/>
          <a:ea typeface="+mn-ea"/>
          <a:cs typeface="+mn-cs"/>
        </a:defRPr>
      </a:lvl6pPr>
      <a:lvl7pPr marL="2285453" algn="l" defTabSz="761820" rtl="0" eaLnBrk="1" latinLnBrk="0" hangingPunct="1">
        <a:defRPr sz="1500" kern="1200">
          <a:solidFill>
            <a:schemeClr val="tx1"/>
          </a:solidFill>
          <a:latin typeface="+mn-lt"/>
          <a:ea typeface="+mn-ea"/>
          <a:cs typeface="+mn-cs"/>
        </a:defRPr>
      </a:lvl7pPr>
      <a:lvl8pPr marL="2666360" algn="l" defTabSz="761820" rtl="0" eaLnBrk="1" latinLnBrk="0" hangingPunct="1">
        <a:defRPr sz="1500" kern="1200">
          <a:solidFill>
            <a:schemeClr val="tx1"/>
          </a:solidFill>
          <a:latin typeface="+mn-lt"/>
          <a:ea typeface="+mn-ea"/>
          <a:cs typeface="+mn-cs"/>
        </a:defRPr>
      </a:lvl8pPr>
      <a:lvl9pPr marL="3047268" algn="l" defTabSz="76182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da-DK"/>
          </a:p>
        </p:txBody>
      </p:sp>
      <p:sp>
        <p:nvSpPr>
          <p:cNvPr id="6" name="Subtitle 5"/>
          <p:cNvSpPr>
            <a:spLocks noGrp="1"/>
          </p:cNvSpPr>
          <p:nvPr>
            <p:ph type="subTitle" idx="1"/>
          </p:nvPr>
        </p:nvSpPr>
        <p:spPr/>
        <p:txBody>
          <a:bodyPr/>
          <a:lstStyle/>
          <a:p>
            <a:endParaRPr lang="da-DK"/>
          </a:p>
        </p:txBody>
      </p:sp>
      <p:sp>
        <p:nvSpPr>
          <p:cNvPr id="7" name="Text Placeholder 6"/>
          <p:cNvSpPr>
            <a:spLocks noGrp="1"/>
          </p:cNvSpPr>
          <p:nvPr>
            <p:ph type="body" sz="quarter" idx="10"/>
          </p:nvPr>
        </p:nvSpPr>
        <p:spPr/>
        <p:txBody>
          <a:bodyPr/>
          <a:lstStyle/>
          <a:p>
            <a:r>
              <a:rPr lang="da-DK" dirty="0" smtClean="0"/>
              <a:t>Web services</a:t>
            </a:r>
            <a:endParaRPr lang="da-DK" dirty="0"/>
          </a:p>
        </p:txBody>
      </p:sp>
    </p:spTree>
  </p:cSld>
  <p:clrMapOvr>
    <a:masterClrMapping/>
  </p:clrMapOvr>
  <p:transition advTm="3546">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Loosely coupled WS access</a:t>
            </a:r>
            <a:endParaRPr lang="en-US" dirty="0"/>
          </a:p>
        </p:txBody>
      </p:sp>
      <p:sp>
        <p:nvSpPr>
          <p:cNvPr id="3" name="Text Placeholder 2"/>
          <p:cNvSpPr>
            <a:spLocks noGrp="1"/>
          </p:cNvSpPr>
          <p:nvPr>
            <p:ph type="body" sz="quarter" idx="10"/>
          </p:nvPr>
        </p:nvSpPr>
        <p:spPr>
          <a:xfrm>
            <a:off x="381000" y="1411552"/>
            <a:ext cx="8382000" cy="4370427"/>
          </a:xfrm>
        </p:spPr>
        <p:txBody>
          <a:bodyPr/>
          <a:lstStyle/>
          <a:p>
            <a:r>
              <a:rPr lang="en-US" dirty="0" smtClean="0"/>
              <a:t>Examples</a:t>
            </a:r>
          </a:p>
          <a:p>
            <a:pPr lvl="1"/>
            <a:r>
              <a:rPr lang="en-US" dirty="0" smtClean="0"/>
              <a:t>Edit in Excel</a:t>
            </a:r>
          </a:p>
          <a:p>
            <a:r>
              <a:rPr lang="en-US" dirty="0" smtClean="0"/>
              <a:t>Using</a:t>
            </a:r>
          </a:p>
          <a:p>
            <a:pPr lvl="1"/>
            <a:r>
              <a:rPr lang="en-US" dirty="0" smtClean="0"/>
              <a:t>Generic Page access</a:t>
            </a:r>
          </a:p>
          <a:p>
            <a:pPr lvl="1"/>
            <a:r>
              <a:rPr lang="en-US" dirty="0" smtClean="0"/>
              <a:t>Typically Client integration stuff</a:t>
            </a:r>
          </a:p>
          <a:p>
            <a:r>
              <a:rPr lang="en-US" dirty="0" smtClean="0"/>
              <a:t>Pitfalls</a:t>
            </a:r>
          </a:p>
          <a:p>
            <a:pPr lvl="1"/>
            <a:r>
              <a:rPr lang="en-US" dirty="0" smtClean="0"/>
              <a:t>Limited metadata available for pages</a:t>
            </a:r>
          </a:p>
          <a:p>
            <a:pPr lvl="1"/>
            <a:endParaRPr lang="en-US" dirty="0" smtClean="0"/>
          </a:p>
          <a:p>
            <a:pPr lvl="1"/>
            <a:endParaRPr lang="en-US" dirty="0"/>
          </a:p>
        </p:txBody>
      </p:sp>
      <p:sp>
        <p:nvSpPr>
          <p:cNvPr id="5" name="TextBox 4"/>
          <p:cNvSpPr txBox="1"/>
          <p:nvPr/>
        </p:nvSpPr>
        <p:spPr>
          <a:xfrm rot="18830688">
            <a:off x="7433838" y="5553317"/>
            <a:ext cx="1415772" cy="584775"/>
          </a:xfrm>
          <a:prstGeom prst="rect">
            <a:avLst/>
          </a:prstGeom>
          <a:noFill/>
        </p:spPr>
        <p:txBody>
          <a:bodyPr wrap="none" rtlCol="0">
            <a:spAutoFit/>
          </a:bodyPr>
          <a:lstStyle/>
          <a:p>
            <a:r>
              <a:rPr lang="en-US" sz="3200" dirty="0" smtClean="0">
                <a:solidFill>
                  <a:srgbClr val="FF0000"/>
                </a:solidFill>
              </a:rPr>
              <a:t>DEMO</a:t>
            </a:r>
            <a:endParaRPr lang="en-US" sz="3200" dirty="0">
              <a:solidFill>
                <a:srgbClr val="FF0000"/>
              </a:solidFill>
            </a:endParaRPr>
          </a:p>
        </p:txBody>
      </p:sp>
    </p:spTree>
    <p:custDataLst>
      <p:tags r:id="rId1"/>
    </p:custDataLst>
  </p:cSld>
  <p:clrMapOvr>
    <a:masterClrMapping/>
  </p:clrMapOvr>
  <p:transition advTm="91865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Get Discovery XML</a:t>
            </a:r>
            <a:endParaRPr lang="en-US" dirty="0"/>
          </a:p>
        </p:txBody>
      </p:sp>
      <p:sp>
        <p:nvSpPr>
          <p:cNvPr id="4" name="Text Placeholder 3"/>
          <p:cNvSpPr>
            <a:spLocks noGrp="1"/>
          </p:cNvSpPr>
          <p:nvPr>
            <p:ph type="body" sz="quarter" idx="10"/>
          </p:nvPr>
        </p:nvSpPr>
        <p:spPr>
          <a:xfrm>
            <a:off x="722313" y="1905000"/>
            <a:ext cx="8040688" cy="3857210"/>
          </a:xfrm>
        </p:spPr>
        <p:txBody>
          <a:bodyPr/>
          <a:lstStyle/>
          <a:p>
            <a:r>
              <a:rPr lang="en-US" sz="1800" dirty="0" smtClean="0">
                <a:solidFill>
                  <a:schemeClr val="tx2">
                    <a:lumMod val="40000"/>
                    <a:lumOff val="60000"/>
                  </a:schemeClr>
                </a:solidFill>
              </a:rPr>
              <a:t>XMLHTTP</a:t>
            </a:r>
            <a:r>
              <a:rPr lang="en-US" sz="1800" dirty="0" smtClean="0"/>
              <a:t> </a:t>
            </a:r>
            <a:r>
              <a:rPr lang="en-US" sz="1800" dirty="0" err="1" smtClean="0"/>
              <a:t>xhDisco</a:t>
            </a:r>
            <a:r>
              <a:rPr lang="en-US" sz="1800" dirty="0" smtClean="0"/>
              <a:t> = </a:t>
            </a:r>
            <a:r>
              <a:rPr lang="en-US" sz="1800" dirty="0" smtClean="0">
                <a:solidFill>
                  <a:schemeClr val="tx2">
                    <a:lumMod val="60000"/>
                    <a:lumOff val="40000"/>
                  </a:schemeClr>
                </a:solidFill>
              </a:rPr>
              <a:t>new</a:t>
            </a:r>
            <a:r>
              <a:rPr lang="en-US" sz="1800" dirty="0" smtClean="0"/>
              <a:t> </a:t>
            </a:r>
            <a:r>
              <a:rPr lang="en-US" sz="1800" dirty="0" smtClean="0">
                <a:solidFill>
                  <a:schemeClr val="tx2">
                    <a:lumMod val="40000"/>
                    <a:lumOff val="60000"/>
                  </a:schemeClr>
                </a:solidFill>
              </a:rPr>
              <a:t>XMLHTTP</a:t>
            </a:r>
            <a:r>
              <a:rPr lang="en-US" sz="1800" dirty="0" smtClean="0"/>
              <a:t>();</a:t>
            </a:r>
          </a:p>
          <a:p>
            <a:r>
              <a:rPr lang="en-US" sz="1800" dirty="0" err="1" smtClean="0"/>
              <a:t>xhDisco.open</a:t>
            </a:r>
            <a:r>
              <a:rPr lang="en-US" sz="1800" dirty="0" smtClean="0"/>
              <a:t>(</a:t>
            </a:r>
            <a:r>
              <a:rPr lang="en-US" sz="1800" dirty="0" smtClean="0">
                <a:solidFill>
                  <a:srgbClr val="FF0000"/>
                </a:solidFill>
              </a:rPr>
              <a:t>"GET"</a:t>
            </a:r>
            <a:r>
              <a:rPr lang="en-US" sz="1800" dirty="0" smtClean="0"/>
              <a:t>, </a:t>
            </a:r>
            <a:r>
              <a:rPr lang="en-US" sz="1800" dirty="0" err="1" smtClean="0"/>
              <a:t>SendURL</a:t>
            </a:r>
            <a:r>
              <a:rPr lang="en-US" sz="1800" dirty="0" smtClean="0"/>
              <a:t>, </a:t>
            </a:r>
            <a:r>
              <a:rPr lang="en-US" sz="1800" dirty="0" smtClean="0">
                <a:solidFill>
                  <a:schemeClr val="tx2">
                    <a:lumMod val="60000"/>
                    <a:lumOff val="40000"/>
                  </a:schemeClr>
                </a:solidFill>
              </a:rPr>
              <a:t>false</a:t>
            </a:r>
            <a:r>
              <a:rPr lang="en-US" sz="1800" dirty="0" smtClean="0"/>
              <a:t>, </a:t>
            </a:r>
            <a:r>
              <a:rPr lang="en-US" sz="1800" dirty="0" err="1" smtClean="0"/>
              <a:t>DomainUser</a:t>
            </a:r>
            <a:r>
              <a:rPr lang="en-US" sz="1800" dirty="0" smtClean="0"/>
              <a:t>, Password);</a:t>
            </a:r>
          </a:p>
          <a:p>
            <a:r>
              <a:rPr lang="en-US" sz="1800" dirty="0" err="1" smtClean="0"/>
              <a:t>xhDisco.send</a:t>
            </a:r>
            <a:r>
              <a:rPr lang="en-US" sz="1800" dirty="0" smtClean="0"/>
              <a:t>(</a:t>
            </a:r>
            <a:r>
              <a:rPr lang="en-US" sz="1800" dirty="0" smtClean="0">
                <a:solidFill>
                  <a:schemeClr val="tx2">
                    <a:lumMod val="60000"/>
                    <a:lumOff val="40000"/>
                  </a:schemeClr>
                </a:solidFill>
              </a:rPr>
              <a:t>null</a:t>
            </a:r>
            <a:r>
              <a:rPr lang="en-US" sz="1800" dirty="0" smtClean="0"/>
              <a:t>);</a:t>
            </a:r>
          </a:p>
          <a:p>
            <a:endParaRPr lang="en-US" sz="1800" dirty="0" smtClean="0"/>
          </a:p>
          <a:p>
            <a:r>
              <a:rPr lang="en-US" sz="1800" dirty="0" smtClean="0">
                <a:solidFill>
                  <a:schemeClr val="tx2">
                    <a:lumMod val="60000"/>
                    <a:lumOff val="40000"/>
                  </a:schemeClr>
                </a:solidFill>
              </a:rPr>
              <a:t>if</a:t>
            </a:r>
            <a:r>
              <a:rPr lang="en-US" sz="1800" dirty="0" smtClean="0"/>
              <a:t> (</a:t>
            </a:r>
            <a:r>
              <a:rPr lang="en-US" sz="1800" dirty="0" err="1" smtClean="0"/>
              <a:t>xhDisco.status</a:t>
            </a:r>
            <a:r>
              <a:rPr lang="en-US" sz="1800" dirty="0" smtClean="0"/>
              <a:t> != 200)</a:t>
            </a:r>
          </a:p>
          <a:p>
            <a:r>
              <a:rPr lang="en-US" sz="1800" dirty="0" smtClean="0"/>
              <a:t>{</a:t>
            </a:r>
          </a:p>
          <a:p>
            <a:r>
              <a:rPr lang="en-US" sz="1800" dirty="0" smtClean="0"/>
              <a:t>  </a:t>
            </a:r>
            <a:r>
              <a:rPr lang="en-US" sz="1800" dirty="0" err="1" smtClean="0">
                <a:solidFill>
                  <a:schemeClr val="tx2">
                    <a:lumMod val="40000"/>
                    <a:lumOff val="60000"/>
                  </a:schemeClr>
                </a:solidFill>
              </a:rPr>
              <a:t>MessageBox</a:t>
            </a:r>
            <a:r>
              <a:rPr lang="en-US" sz="1800" dirty="0" err="1" smtClean="0"/>
              <a:t>.Show</a:t>
            </a:r>
            <a:r>
              <a:rPr lang="en-US" sz="1800" dirty="0" smtClean="0"/>
              <a:t>(</a:t>
            </a:r>
            <a:r>
              <a:rPr lang="en-US" sz="1800" dirty="0" err="1" smtClean="0"/>
              <a:t>xhDisco.status.ToString</a:t>
            </a:r>
            <a:r>
              <a:rPr lang="en-US" sz="1800" dirty="0" smtClean="0"/>
              <a:t>() + </a:t>
            </a:r>
            <a:r>
              <a:rPr lang="en-US" sz="1800" dirty="0" smtClean="0">
                <a:solidFill>
                  <a:srgbClr val="FF0000"/>
                </a:solidFill>
              </a:rPr>
              <a:t>": "</a:t>
            </a:r>
            <a:r>
              <a:rPr lang="en-US" sz="1800" dirty="0" smtClean="0"/>
              <a:t> + </a:t>
            </a:r>
            <a:r>
              <a:rPr lang="en-US" sz="1800" dirty="0" err="1" smtClean="0"/>
              <a:t>xhDisco.statusText</a:t>
            </a:r>
            <a:r>
              <a:rPr lang="en-US" sz="1800" dirty="0" smtClean="0"/>
              <a:t>);</a:t>
            </a:r>
          </a:p>
          <a:p>
            <a:r>
              <a:rPr lang="en-US" sz="1800" dirty="0" smtClean="0"/>
              <a:t>  </a:t>
            </a:r>
            <a:r>
              <a:rPr lang="en-US" sz="1800" dirty="0" smtClean="0">
                <a:solidFill>
                  <a:schemeClr val="tx2">
                    <a:lumMod val="60000"/>
                    <a:lumOff val="40000"/>
                  </a:schemeClr>
                </a:solidFill>
              </a:rPr>
              <a:t>return</a:t>
            </a:r>
            <a:r>
              <a:rPr lang="en-US" sz="1800" dirty="0" smtClean="0"/>
              <a:t>;</a:t>
            </a:r>
          </a:p>
          <a:p>
            <a:r>
              <a:rPr lang="en-US" sz="1800" dirty="0" smtClean="0"/>
              <a:t>}</a:t>
            </a:r>
          </a:p>
          <a:p>
            <a:endParaRPr lang="en-US" sz="1800" dirty="0" smtClean="0"/>
          </a:p>
          <a:p>
            <a:r>
              <a:rPr lang="en-US" sz="1800" dirty="0" err="1" smtClean="0">
                <a:solidFill>
                  <a:schemeClr val="tx2">
                    <a:lumMod val="40000"/>
                    <a:lumOff val="60000"/>
                  </a:schemeClr>
                </a:solidFill>
              </a:rPr>
              <a:t>XmlDocument</a:t>
            </a:r>
            <a:r>
              <a:rPr lang="en-US" sz="1800" dirty="0" smtClean="0"/>
              <a:t> </a:t>
            </a:r>
            <a:r>
              <a:rPr lang="en-US" sz="1800" dirty="0" err="1" smtClean="0"/>
              <a:t>xdDisco</a:t>
            </a:r>
            <a:r>
              <a:rPr lang="en-US" sz="1800" dirty="0" smtClean="0"/>
              <a:t> = </a:t>
            </a:r>
            <a:r>
              <a:rPr lang="en-US" sz="1800" dirty="0" smtClean="0">
                <a:solidFill>
                  <a:schemeClr val="tx2">
                    <a:lumMod val="60000"/>
                    <a:lumOff val="40000"/>
                  </a:schemeClr>
                </a:solidFill>
              </a:rPr>
              <a:t>new</a:t>
            </a:r>
            <a:r>
              <a:rPr lang="en-US" sz="1800" dirty="0" smtClean="0"/>
              <a:t> </a:t>
            </a:r>
            <a:r>
              <a:rPr lang="en-US" sz="1800" dirty="0" err="1" smtClean="0">
                <a:solidFill>
                  <a:schemeClr val="tx2">
                    <a:lumMod val="40000"/>
                    <a:lumOff val="60000"/>
                  </a:schemeClr>
                </a:solidFill>
              </a:rPr>
              <a:t>XmlDocument</a:t>
            </a:r>
            <a:r>
              <a:rPr lang="en-US" sz="1800" dirty="0" smtClean="0"/>
              <a:t>();</a:t>
            </a:r>
          </a:p>
          <a:p>
            <a:r>
              <a:rPr lang="en-US" sz="1800" dirty="0" err="1" smtClean="0"/>
              <a:t>xdDisco.LoadXml</a:t>
            </a:r>
            <a:r>
              <a:rPr lang="en-US" sz="1800" dirty="0" smtClean="0"/>
              <a:t>(</a:t>
            </a:r>
            <a:r>
              <a:rPr lang="en-US" sz="1800" dirty="0" err="1" smtClean="0"/>
              <a:t>xhDisco.responseText</a:t>
            </a:r>
            <a:r>
              <a:rPr lang="en-US" sz="1800" dirty="0" smtClean="0"/>
              <a:t>);</a:t>
            </a:r>
            <a:endParaRPr lang="en-US" sz="1800" dirty="0"/>
          </a:p>
        </p:txBody>
      </p:sp>
    </p:spTree>
  </p:cSld>
  <p:clrMapOvr>
    <a:masterClrMapping/>
  </p:clrMapOvr>
  <p:transition advTm="75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POST ReadMultiple command</a:t>
            </a:r>
            <a:endParaRPr lang="en-US" dirty="0"/>
          </a:p>
        </p:txBody>
      </p:sp>
      <p:sp>
        <p:nvSpPr>
          <p:cNvPr id="3" name="Text Placeholder 2"/>
          <p:cNvSpPr>
            <a:spLocks noGrp="1"/>
          </p:cNvSpPr>
          <p:nvPr>
            <p:ph type="body" sz="quarter" idx="10"/>
          </p:nvPr>
        </p:nvSpPr>
        <p:spPr>
          <a:xfrm>
            <a:off x="722313" y="1933713"/>
            <a:ext cx="8040688" cy="2117503"/>
          </a:xfrm>
        </p:spPr>
        <p:txBody>
          <a:bodyPr/>
          <a:lstStyle/>
          <a:p>
            <a:r>
              <a:rPr lang="en-US" sz="1600" dirty="0" smtClean="0">
                <a:solidFill>
                  <a:schemeClr val="tx2">
                    <a:lumMod val="40000"/>
                    <a:lumOff val="60000"/>
                  </a:schemeClr>
                </a:solidFill>
              </a:rPr>
              <a:t>XMLHTTP</a:t>
            </a:r>
            <a:r>
              <a:rPr lang="en-US" sz="1600" dirty="0" smtClean="0"/>
              <a:t> xh4 = </a:t>
            </a:r>
            <a:r>
              <a:rPr lang="en-US" sz="1600" dirty="0" smtClean="0">
                <a:solidFill>
                  <a:schemeClr val="tx2">
                    <a:lumMod val="60000"/>
                    <a:lumOff val="40000"/>
                  </a:schemeClr>
                </a:solidFill>
              </a:rPr>
              <a:t>new</a:t>
            </a:r>
            <a:r>
              <a:rPr lang="en-US" sz="1600" dirty="0" smtClean="0"/>
              <a:t> </a:t>
            </a:r>
            <a:r>
              <a:rPr lang="en-US" sz="1600" dirty="0" smtClean="0">
                <a:solidFill>
                  <a:schemeClr val="tx2">
                    <a:lumMod val="40000"/>
                    <a:lumOff val="60000"/>
                  </a:schemeClr>
                </a:solidFill>
              </a:rPr>
              <a:t>XMLHTTP</a:t>
            </a:r>
            <a:r>
              <a:rPr lang="en-US" sz="1600" dirty="0" smtClean="0"/>
              <a:t>();</a:t>
            </a:r>
          </a:p>
          <a:p>
            <a:r>
              <a:rPr lang="en-US" sz="1600" dirty="0" smtClean="0"/>
              <a:t>xh4.open(</a:t>
            </a:r>
            <a:r>
              <a:rPr lang="en-US" sz="1600" dirty="0" smtClean="0">
                <a:solidFill>
                  <a:srgbClr val="FF0000"/>
                </a:solidFill>
              </a:rPr>
              <a:t>"POST"</a:t>
            </a:r>
            <a:r>
              <a:rPr lang="en-US" sz="1600" dirty="0" smtClean="0"/>
              <a:t>, </a:t>
            </a:r>
            <a:r>
              <a:rPr lang="en-US" sz="1600" dirty="0" err="1" smtClean="0"/>
              <a:t>SendURL</a:t>
            </a:r>
            <a:r>
              <a:rPr lang="en-US" sz="1600" dirty="0" smtClean="0"/>
              <a:t>, </a:t>
            </a:r>
            <a:r>
              <a:rPr lang="en-US" sz="1600" dirty="0" smtClean="0">
                <a:solidFill>
                  <a:schemeClr val="tx2">
                    <a:lumMod val="60000"/>
                    <a:lumOff val="40000"/>
                  </a:schemeClr>
                </a:solidFill>
              </a:rPr>
              <a:t>false</a:t>
            </a:r>
            <a:r>
              <a:rPr lang="en-US" sz="1600" dirty="0" smtClean="0"/>
              <a:t>, </a:t>
            </a:r>
            <a:r>
              <a:rPr lang="en-US" sz="1600" dirty="0" smtClean="0">
                <a:solidFill>
                  <a:schemeClr val="tx2">
                    <a:lumMod val="60000"/>
                    <a:lumOff val="40000"/>
                  </a:schemeClr>
                </a:solidFill>
              </a:rPr>
              <a:t>null</a:t>
            </a:r>
            <a:r>
              <a:rPr lang="en-US" sz="1600" dirty="0" smtClean="0"/>
              <a:t>, </a:t>
            </a:r>
            <a:r>
              <a:rPr lang="en-US" sz="1600" dirty="0" smtClean="0">
                <a:solidFill>
                  <a:schemeClr val="tx2">
                    <a:lumMod val="60000"/>
                    <a:lumOff val="40000"/>
                  </a:schemeClr>
                </a:solidFill>
              </a:rPr>
              <a:t>null</a:t>
            </a:r>
            <a:r>
              <a:rPr lang="en-US" sz="1600" dirty="0" smtClean="0"/>
              <a:t>);</a:t>
            </a:r>
          </a:p>
          <a:p>
            <a:r>
              <a:rPr lang="en-US" sz="1600" dirty="0" smtClean="0"/>
              <a:t>xh4.setRequestHeader(</a:t>
            </a:r>
            <a:r>
              <a:rPr lang="en-US" sz="1600" dirty="0" smtClean="0">
                <a:solidFill>
                  <a:srgbClr val="FF0000"/>
                </a:solidFill>
              </a:rPr>
              <a:t>"Content-Type"</a:t>
            </a:r>
            <a:r>
              <a:rPr lang="en-US" sz="1600" dirty="0" smtClean="0"/>
              <a:t>, </a:t>
            </a:r>
            <a:r>
              <a:rPr lang="en-US" sz="1600" dirty="0" smtClean="0">
                <a:solidFill>
                  <a:srgbClr val="FF0000"/>
                </a:solidFill>
              </a:rPr>
              <a:t>"text/xml; </a:t>
            </a:r>
            <a:r>
              <a:rPr lang="en-US" sz="1600" dirty="0" err="1" smtClean="0">
                <a:solidFill>
                  <a:srgbClr val="FF0000"/>
                </a:solidFill>
              </a:rPr>
              <a:t>charset</a:t>
            </a:r>
            <a:r>
              <a:rPr lang="en-US" sz="1600" dirty="0" smtClean="0">
                <a:solidFill>
                  <a:srgbClr val="FF0000"/>
                </a:solidFill>
              </a:rPr>
              <a:t>=utf-8"</a:t>
            </a:r>
            <a:r>
              <a:rPr lang="en-US" sz="1600" dirty="0" smtClean="0"/>
              <a:t>);</a:t>
            </a:r>
          </a:p>
          <a:p>
            <a:r>
              <a:rPr lang="en-US" sz="1600" dirty="0" smtClean="0"/>
              <a:t>xh4.setRequestHeader(</a:t>
            </a:r>
            <a:r>
              <a:rPr lang="en-US" sz="1600" dirty="0" smtClean="0">
                <a:solidFill>
                  <a:srgbClr val="FF0000"/>
                </a:solidFill>
              </a:rPr>
              <a:t>"</a:t>
            </a:r>
            <a:r>
              <a:rPr lang="en-US" sz="1600" dirty="0" err="1" smtClean="0">
                <a:solidFill>
                  <a:srgbClr val="FF0000"/>
                </a:solidFill>
              </a:rPr>
              <a:t>SOAPAction</a:t>
            </a:r>
            <a:r>
              <a:rPr lang="en-US" sz="1600" dirty="0" smtClean="0">
                <a:solidFill>
                  <a:srgbClr val="FF0000"/>
                </a:solidFill>
              </a:rPr>
              <a:t>"</a:t>
            </a:r>
            <a:r>
              <a:rPr lang="en-US" sz="1600" dirty="0" smtClean="0"/>
              <a:t>, </a:t>
            </a:r>
            <a:r>
              <a:rPr lang="en-US" sz="1600" dirty="0" smtClean="0">
                <a:solidFill>
                  <a:srgbClr val="FF0000"/>
                </a:solidFill>
              </a:rPr>
              <a:t>"</a:t>
            </a:r>
            <a:r>
              <a:rPr lang="en-US" sz="1600" dirty="0" err="1" smtClean="0">
                <a:solidFill>
                  <a:srgbClr val="FF0000"/>
                </a:solidFill>
              </a:rPr>
              <a:t>ReadMultiple</a:t>
            </a:r>
            <a:r>
              <a:rPr lang="en-US" sz="1600" dirty="0" smtClean="0">
                <a:solidFill>
                  <a:srgbClr val="FF0000"/>
                </a:solidFill>
              </a:rPr>
              <a:t>"</a:t>
            </a:r>
            <a:r>
              <a:rPr lang="en-US" sz="1600" dirty="0" smtClean="0"/>
              <a:t>);</a:t>
            </a:r>
          </a:p>
          <a:p>
            <a:r>
              <a:rPr lang="en-US" sz="1600" dirty="0" smtClean="0"/>
              <a:t>xh4.send(</a:t>
            </a:r>
            <a:r>
              <a:rPr lang="en-US" sz="1600" dirty="0" err="1" smtClean="0"/>
              <a:t>soapRequest</a:t>
            </a:r>
            <a:r>
              <a:rPr lang="en-US" sz="1600" dirty="0" smtClean="0"/>
              <a:t>);</a:t>
            </a:r>
          </a:p>
          <a:p>
            <a:endParaRPr lang="en-US" sz="1600" dirty="0" smtClean="0"/>
          </a:p>
          <a:p>
            <a:r>
              <a:rPr lang="en-US" sz="1600" dirty="0" err="1" smtClean="0">
                <a:solidFill>
                  <a:schemeClr val="tx2">
                    <a:lumMod val="40000"/>
                    <a:lumOff val="60000"/>
                  </a:schemeClr>
                </a:solidFill>
              </a:rPr>
              <a:t>XmlDocument</a:t>
            </a:r>
            <a:r>
              <a:rPr lang="en-US" sz="1600" dirty="0" smtClean="0"/>
              <a:t> rs4 = </a:t>
            </a:r>
            <a:r>
              <a:rPr lang="en-US" sz="1600" dirty="0" smtClean="0">
                <a:solidFill>
                  <a:schemeClr val="tx2">
                    <a:lumMod val="60000"/>
                    <a:lumOff val="40000"/>
                  </a:schemeClr>
                </a:solidFill>
              </a:rPr>
              <a:t>new</a:t>
            </a:r>
            <a:r>
              <a:rPr lang="en-US" sz="1600" dirty="0" smtClean="0"/>
              <a:t> </a:t>
            </a:r>
            <a:r>
              <a:rPr lang="en-US" sz="1600" dirty="0" err="1" smtClean="0">
                <a:solidFill>
                  <a:schemeClr val="tx2">
                    <a:lumMod val="40000"/>
                    <a:lumOff val="60000"/>
                  </a:schemeClr>
                </a:solidFill>
              </a:rPr>
              <a:t>XmlDocument</a:t>
            </a:r>
            <a:r>
              <a:rPr lang="en-US" sz="1600" dirty="0" smtClean="0"/>
              <a:t>();</a:t>
            </a:r>
          </a:p>
          <a:p>
            <a:r>
              <a:rPr lang="en-US" sz="1600" dirty="0" smtClean="0"/>
              <a:t>rs4.LoadXml(xh4.responseText);</a:t>
            </a:r>
            <a:endParaRPr lang="en-US" sz="1600" dirty="0"/>
          </a:p>
        </p:txBody>
      </p:sp>
    </p:spTree>
  </p:cSld>
  <p:clrMapOvr>
    <a:masterClrMapping/>
  </p:clrMapOvr>
  <p:transition advTm="3691">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ReadMultiple XML</a:t>
            </a:r>
            <a:endParaRPr lang="en-US" dirty="0"/>
          </a:p>
        </p:txBody>
      </p:sp>
      <p:sp>
        <p:nvSpPr>
          <p:cNvPr id="5" name="Text Placeholder 4"/>
          <p:cNvSpPr>
            <a:spLocks noGrp="1"/>
          </p:cNvSpPr>
          <p:nvPr>
            <p:ph type="body" sz="quarter" idx="10"/>
          </p:nvPr>
        </p:nvSpPr>
        <p:spPr>
          <a:xfrm>
            <a:off x="500034" y="1905000"/>
            <a:ext cx="8501122" cy="2569165"/>
          </a:xfrm>
        </p:spPr>
        <p:txBody>
          <a:bodyPr/>
          <a:lstStyle/>
          <a:p>
            <a:r>
              <a:rPr lang="en-US" sz="1400" dirty="0" smtClean="0"/>
              <a:t>&lt;?xml version="1.0" encoding="utf-8"?&gt;</a:t>
            </a:r>
          </a:p>
          <a:p>
            <a:r>
              <a:rPr lang="en-US" sz="1400" dirty="0" smtClean="0"/>
              <a:t>&lt;</a:t>
            </a:r>
            <a:r>
              <a:rPr lang="en-US" sz="1400" dirty="0" err="1" smtClean="0"/>
              <a:t>soap:Envelope</a:t>
            </a:r>
            <a:r>
              <a:rPr lang="en-US" sz="1400" dirty="0" smtClean="0"/>
              <a:t> </a:t>
            </a:r>
            <a:r>
              <a:rPr lang="en-US" sz="1400" dirty="0" err="1" smtClean="0"/>
              <a:t>xmlns:soap</a:t>
            </a:r>
            <a:r>
              <a:rPr lang="en-US" sz="1400" dirty="0" smtClean="0"/>
              <a:t>="http://schemas.xmlsoap.org/soap/envelope/"&gt;</a:t>
            </a:r>
          </a:p>
          <a:p>
            <a:r>
              <a:rPr lang="en-US" sz="1400" dirty="0" smtClean="0"/>
              <a:t>  &lt;</a:t>
            </a:r>
            <a:r>
              <a:rPr lang="en-US" sz="1400" dirty="0" err="1" smtClean="0"/>
              <a:t>soap:Body</a:t>
            </a:r>
            <a:r>
              <a:rPr lang="en-US" sz="1400" dirty="0" smtClean="0"/>
              <a:t>&gt;</a:t>
            </a:r>
          </a:p>
          <a:p>
            <a:r>
              <a:rPr lang="en-US" sz="1400" dirty="0" smtClean="0"/>
              <a:t>    &lt;</a:t>
            </a:r>
            <a:r>
              <a:rPr lang="en-US" sz="1400" dirty="0" err="1" smtClean="0"/>
              <a:t>ReadMultiple</a:t>
            </a:r>
            <a:r>
              <a:rPr lang="en-US" sz="1400" dirty="0" smtClean="0"/>
              <a:t> </a:t>
            </a:r>
            <a:r>
              <a:rPr lang="en-US" sz="1400" dirty="0" err="1" smtClean="0"/>
              <a:t>xmlns</a:t>
            </a:r>
            <a:r>
              <a:rPr lang="en-US" sz="1400" dirty="0" smtClean="0"/>
              <a:t>="</a:t>
            </a:r>
            <a:r>
              <a:rPr lang="en-US" sz="1400" dirty="0" err="1" smtClean="0"/>
              <a:t>urn:microsoft</a:t>
            </a:r>
            <a:r>
              <a:rPr lang="en-US" sz="1400" dirty="0" smtClean="0"/>
              <a:t>-dynamics-schemas/page/customer"&gt;</a:t>
            </a:r>
          </a:p>
          <a:p>
            <a:r>
              <a:rPr lang="en-US" sz="1400" dirty="0" smtClean="0"/>
              <a:t>      &lt;filter&gt;</a:t>
            </a:r>
          </a:p>
          <a:p>
            <a:r>
              <a:rPr lang="en-US" sz="1400" dirty="0" smtClean="0"/>
              <a:t>        &lt;Field&gt;</a:t>
            </a:r>
            <a:r>
              <a:rPr lang="en-US" sz="1400" dirty="0" err="1" smtClean="0"/>
              <a:t>Balance_LCY</a:t>
            </a:r>
            <a:r>
              <a:rPr lang="en-US" sz="1400" dirty="0" smtClean="0"/>
              <a:t>&lt;/Field&gt;</a:t>
            </a:r>
          </a:p>
          <a:p>
            <a:r>
              <a:rPr lang="en-US" sz="1400" dirty="0" smtClean="0"/>
              <a:t>        &lt;Criteria&gt;&amp;gt;10,000&lt;/Criteria&gt;</a:t>
            </a:r>
          </a:p>
          <a:p>
            <a:r>
              <a:rPr lang="en-US" sz="1400" dirty="0" smtClean="0"/>
              <a:t>      &lt;/filter&gt;</a:t>
            </a:r>
          </a:p>
          <a:p>
            <a:r>
              <a:rPr lang="en-US" sz="1400" dirty="0" smtClean="0"/>
              <a:t>    &lt;/</a:t>
            </a:r>
            <a:r>
              <a:rPr lang="en-US" sz="1400" dirty="0" err="1" smtClean="0"/>
              <a:t>ReadMultiple</a:t>
            </a:r>
            <a:r>
              <a:rPr lang="en-US" sz="1400" dirty="0" smtClean="0"/>
              <a:t>&gt;</a:t>
            </a:r>
          </a:p>
          <a:p>
            <a:r>
              <a:rPr lang="en-US" sz="1400" dirty="0" smtClean="0"/>
              <a:t>  &lt;/</a:t>
            </a:r>
            <a:r>
              <a:rPr lang="en-US" sz="1400" dirty="0" err="1" smtClean="0"/>
              <a:t>soap:Body</a:t>
            </a:r>
            <a:r>
              <a:rPr lang="en-US" sz="1400" dirty="0" smtClean="0"/>
              <a:t>&gt;</a:t>
            </a:r>
          </a:p>
          <a:p>
            <a:r>
              <a:rPr lang="en-US" sz="1400" dirty="0" smtClean="0"/>
              <a:t>&lt;/</a:t>
            </a:r>
            <a:r>
              <a:rPr lang="en-US" sz="1400" dirty="0" err="1" smtClean="0"/>
              <a:t>soap:Envelope</a:t>
            </a:r>
            <a:r>
              <a:rPr lang="en-US" sz="1400" dirty="0" smtClean="0"/>
              <a:t>&gt;</a:t>
            </a:r>
            <a:endParaRPr lang="en-US" sz="1400" dirty="0"/>
          </a:p>
        </p:txBody>
      </p:sp>
    </p:spTree>
  </p:cSld>
  <p:clrMapOvr>
    <a:masterClrMapping/>
  </p:clrMapOvr>
  <p:transition advTm="27824">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Update XML</a:t>
            </a:r>
            <a:endParaRPr lang="en-US" dirty="0"/>
          </a:p>
        </p:txBody>
      </p:sp>
      <p:sp>
        <p:nvSpPr>
          <p:cNvPr id="3" name="Text Placeholder 2"/>
          <p:cNvSpPr>
            <a:spLocks noGrp="1"/>
          </p:cNvSpPr>
          <p:nvPr>
            <p:ph type="body" sz="quarter" idx="10"/>
          </p:nvPr>
        </p:nvSpPr>
        <p:spPr>
          <a:xfrm>
            <a:off x="500034" y="1857340"/>
            <a:ext cx="8643966" cy="5000660"/>
          </a:xfrm>
        </p:spPr>
        <p:txBody>
          <a:bodyPr/>
          <a:lstStyle/>
          <a:p>
            <a:r>
              <a:rPr lang="en-US" sz="1600" dirty="0" smtClean="0"/>
              <a:t>&lt;?xml version="1.0" encoding="utf-8"?&gt;</a:t>
            </a:r>
          </a:p>
          <a:p>
            <a:r>
              <a:rPr lang="en-US" sz="1600" dirty="0" smtClean="0"/>
              <a:t>&lt;</a:t>
            </a:r>
            <a:r>
              <a:rPr lang="en-US" sz="1600" dirty="0" err="1" smtClean="0"/>
              <a:t>soap:Envelope</a:t>
            </a:r>
            <a:r>
              <a:rPr lang="en-US" sz="1600" dirty="0" smtClean="0"/>
              <a:t> </a:t>
            </a:r>
            <a:r>
              <a:rPr lang="en-US" sz="1600" dirty="0" err="1" smtClean="0"/>
              <a:t>xmlns:soap</a:t>
            </a:r>
            <a:r>
              <a:rPr lang="en-US" sz="1600" dirty="0" smtClean="0"/>
              <a:t>="http://schemas.xmlsoap.org/soap/envelope/"&gt;</a:t>
            </a:r>
          </a:p>
          <a:p>
            <a:r>
              <a:rPr lang="en-US" sz="1600" dirty="0" smtClean="0"/>
              <a:t>  &lt;</a:t>
            </a:r>
            <a:r>
              <a:rPr lang="en-US" sz="1600" dirty="0" err="1" smtClean="0"/>
              <a:t>soap:Body</a:t>
            </a:r>
            <a:r>
              <a:rPr lang="en-US" sz="1600" dirty="0" smtClean="0"/>
              <a:t>&gt;</a:t>
            </a:r>
          </a:p>
          <a:p>
            <a:r>
              <a:rPr lang="en-US" sz="1600" dirty="0" smtClean="0"/>
              <a:t>    &lt;Update </a:t>
            </a:r>
            <a:r>
              <a:rPr lang="en-US" sz="1600" dirty="0" err="1" smtClean="0"/>
              <a:t>xmlns</a:t>
            </a:r>
            <a:r>
              <a:rPr lang="en-US" sz="1600" dirty="0" smtClean="0"/>
              <a:t>="</a:t>
            </a:r>
            <a:r>
              <a:rPr lang="en-US" sz="1600" dirty="0" err="1" smtClean="0"/>
              <a:t>urn:microsoft</a:t>
            </a:r>
            <a:r>
              <a:rPr lang="en-US" sz="1600" dirty="0" smtClean="0"/>
              <a:t>-dynamics-schemas/page/customer"&gt;</a:t>
            </a:r>
          </a:p>
          <a:p>
            <a:r>
              <a:rPr lang="en-US" sz="1600" dirty="0" smtClean="0"/>
              <a:t>      &lt;Customer&gt; &lt;Key&gt;300;EgAAAACJCDAxNDU0NTQ1AAAAAAAAAAAAAAAAAAAAAAAAAAAAAAAAAAAAAAAAAAAAAAAAAAAAAAAAAAAAAAAAAAAAAAAAAAAAAAAAAAAAAAAAAAAAAAAAAAAAAAAAAAAAAAAAAAAAAAAAAAAAAAAAAAAAAAAAAAAAAAAAAAAAAAAAAAAAAAAAAAAAAAAAAAAAAAAAAAAAAAAAAAAAAAAAAAAAAAAAAAAAAAAAAAAAAAAAAAAAAAAAAAAAAAAAAAAAAAAAAAAAAAAAAAAAAAAAAAAAAAAAAAAAAAAAAAAAAAA=19;-3546584706554265600;&lt;/Key&gt;</a:t>
            </a:r>
          </a:p>
          <a:p>
            <a:r>
              <a:rPr lang="en-US" sz="1600" dirty="0" smtClean="0"/>
              <a:t>        &lt;No&gt;01454545&lt;/No&gt;</a:t>
            </a:r>
          </a:p>
          <a:p>
            <a:r>
              <a:rPr lang="en-US" sz="1600" dirty="0" smtClean="0"/>
              <a:t>        &lt;Name&gt;New Concepts Furniture&lt;/Name&gt;</a:t>
            </a:r>
          </a:p>
          <a:p>
            <a:r>
              <a:rPr lang="en-US" sz="1600" dirty="0" smtClean="0"/>
              <a:t>        &lt;Address&gt;705 West Peachtree Street&lt;/Address&gt;</a:t>
            </a:r>
          </a:p>
          <a:p>
            <a:r>
              <a:rPr lang="en-US" sz="1600" dirty="0" smtClean="0"/>
              <a:t>…………</a:t>
            </a:r>
          </a:p>
          <a:p>
            <a:r>
              <a:rPr lang="en-US" sz="1600" dirty="0" smtClean="0"/>
              <a:t>      &lt;/Customer&gt;</a:t>
            </a:r>
          </a:p>
          <a:p>
            <a:r>
              <a:rPr lang="en-US" sz="1600" dirty="0" smtClean="0"/>
              <a:t>    &lt;/Update&gt;</a:t>
            </a:r>
          </a:p>
          <a:p>
            <a:r>
              <a:rPr lang="en-US" sz="1600" dirty="0" smtClean="0"/>
              <a:t>  &lt;/</a:t>
            </a:r>
            <a:r>
              <a:rPr lang="en-US" sz="1600" dirty="0" err="1" smtClean="0"/>
              <a:t>soap:Body</a:t>
            </a:r>
            <a:r>
              <a:rPr lang="en-US" sz="1600" dirty="0" smtClean="0"/>
              <a:t>&gt;</a:t>
            </a:r>
          </a:p>
          <a:p>
            <a:r>
              <a:rPr lang="en-US" sz="1600" dirty="0" smtClean="0"/>
              <a:t>&lt;/</a:t>
            </a:r>
            <a:r>
              <a:rPr lang="en-US" sz="1600" dirty="0" err="1" smtClean="0"/>
              <a:t>soap:Envelope</a:t>
            </a:r>
            <a:r>
              <a:rPr lang="en-US" sz="1600" dirty="0" smtClean="0"/>
              <a:t>&gt;</a:t>
            </a:r>
            <a:endParaRPr lang="en-US" sz="1600" dirty="0"/>
          </a:p>
        </p:txBody>
      </p:sp>
    </p:spTree>
  </p:cSld>
  <p:clrMapOvr>
    <a:masterClrMapping/>
  </p:clrMapOvr>
  <p:transition advTm="9144">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Do's and Don'ts</a:t>
            </a:r>
            <a:endParaRPr lang="en-US" dirty="0"/>
          </a:p>
        </p:txBody>
      </p:sp>
      <p:sp>
        <p:nvSpPr>
          <p:cNvPr id="3" name="Text Placeholder 2"/>
          <p:cNvSpPr>
            <a:spLocks noGrp="1"/>
          </p:cNvSpPr>
          <p:nvPr>
            <p:ph sz="half" idx="1"/>
          </p:nvPr>
        </p:nvSpPr>
        <p:spPr>
          <a:xfrm>
            <a:off x="381000" y="1411552"/>
            <a:ext cx="4114800" cy="3945696"/>
          </a:xfrm>
        </p:spPr>
        <p:txBody>
          <a:bodyPr/>
          <a:lstStyle/>
          <a:p>
            <a:r>
              <a:rPr lang="en-US" sz="2400" dirty="0" smtClean="0"/>
              <a:t>Only expose </a:t>
            </a:r>
            <a:r>
              <a:rPr lang="en-US" sz="2400" dirty="0" err="1" smtClean="0"/>
              <a:t>WebServices</a:t>
            </a:r>
            <a:r>
              <a:rPr lang="en-US" sz="2400" dirty="0" smtClean="0"/>
              <a:t> to the internet through a “proxy” (either </a:t>
            </a:r>
            <a:r>
              <a:rPr lang="en-US" sz="2400" dirty="0" err="1" smtClean="0"/>
              <a:t>WebServices</a:t>
            </a:r>
            <a:r>
              <a:rPr lang="en-US" sz="2400" dirty="0" smtClean="0"/>
              <a:t> or a Portal App.)</a:t>
            </a:r>
          </a:p>
          <a:p>
            <a:r>
              <a:rPr lang="en-US" sz="2400" dirty="0" smtClean="0"/>
              <a:t>Use GUIALLOWED and ISSERVICETIER to control flow</a:t>
            </a:r>
          </a:p>
          <a:p>
            <a:r>
              <a:rPr lang="en-US" sz="2400" dirty="0" smtClean="0"/>
              <a:t>Create special pages/</a:t>
            </a:r>
            <a:r>
              <a:rPr lang="en-US" sz="2400" dirty="0" err="1" smtClean="0"/>
              <a:t>codeunits</a:t>
            </a:r>
            <a:r>
              <a:rPr lang="en-US" sz="2400" dirty="0" smtClean="0"/>
              <a:t> for your  strongly typed WS access</a:t>
            </a:r>
          </a:p>
          <a:p>
            <a:endParaRPr lang="en-US" dirty="0"/>
          </a:p>
        </p:txBody>
      </p:sp>
      <p:sp>
        <p:nvSpPr>
          <p:cNvPr id="7" name="Content Placeholder 6"/>
          <p:cNvSpPr>
            <a:spLocks noGrp="1"/>
          </p:cNvSpPr>
          <p:nvPr>
            <p:ph sz="half" idx="2"/>
          </p:nvPr>
        </p:nvSpPr>
        <p:spPr>
          <a:xfrm>
            <a:off x="4648200" y="1411552"/>
            <a:ext cx="4114800" cy="3517645"/>
          </a:xfrm>
        </p:spPr>
        <p:txBody>
          <a:bodyPr/>
          <a:lstStyle/>
          <a:p>
            <a:r>
              <a:rPr lang="en-US" sz="2400" dirty="0" smtClean="0"/>
              <a:t>Microsoft Dynamics NAV 2009 </a:t>
            </a:r>
            <a:r>
              <a:rPr lang="en-US" sz="2400" dirty="0" err="1" smtClean="0"/>
              <a:t>WebServices</a:t>
            </a:r>
            <a:r>
              <a:rPr lang="en-US" sz="2400" dirty="0" smtClean="0"/>
              <a:t> should not be exposed directly to the internet</a:t>
            </a:r>
          </a:p>
          <a:p>
            <a:r>
              <a:rPr lang="en-US" sz="2400" dirty="0" smtClean="0"/>
              <a:t>Avoid long running transactions</a:t>
            </a:r>
          </a:p>
          <a:p>
            <a:endParaRPr lang="en-US" dirty="0"/>
          </a:p>
        </p:txBody>
      </p:sp>
    </p:spTree>
  </p:cSld>
  <p:clrMapOvr>
    <a:masterClrMapping/>
  </p:clrMapOvr>
  <p:transition advTm="5223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GUIALLOWED vs.</a:t>
            </a:r>
            <a:br>
              <a:rPr smtClean="0"/>
            </a:br>
            <a:r>
              <a:rPr smtClean="0"/>
              <a:t>ISSERVICETIER</a:t>
            </a:r>
            <a:endParaRPr lang="en-US" dirty="0"/>
          </a:p>
        </p:txBody>
      </p:sp>
      <p:sp>
        <p:nvSpPr>
          <p:cNvPr id="6" name="Text Placeholder 5"/>
          <p:cNvSpPr>
            <a:spLocks noGrp="1"/>
          </p:cNvSpPr>
          <p:nvPr>
            <p:ph type="body" sz="quarter" idx="10"/>
          </p:nvPr>
        </p:nvSpPr>
        <p:spPr>
          <a:xfrm>
            <a:off x="428596" y="1643050"/>
            <a:ext cx="8382000" cy="4690515"/>
          </a:xfrm>
        </p:spPr>
        <p:txBody>
          <a:bodyPr/>
          <a:lstStyle/>
          <a:p>
            <a:r>
              <a:rPr lang="en-US" dirty="0" smtClean="0"/>
              <a:t>Use GUIALLOWED in your code to determine whether your code allows user interaction</a:t>
            </a:r>
          </a:p>
          <a:p>
            <a:pPr lvl="1"/>
            <a:r>
              <a:rPr lang="en-US" dirty="0" smtClean="0"/>
              <a:t>WS &amp; NAS will have GUIALLOWED = false</a:t>
            </a:r>
          </a:p>
          <a:p>
            <a:r>
              <a:rPr lang="en-US" dirty="0" smtClean="0"/>
              <a:t>Use ISSERVICETIER in your code to determine whether your code is running managed code on the </a:t>
            </a:r>
            <a:r>
              <a:rPr lang="en-US" dirty="0" err="1" smtClean="0"/>
              <a:t>servicetier</a:t>
            </a:r>
            <a:r>
              <a:rPr lang="en-US" dirty="0" smtClean="0"/>
              <a:t> or interpreted AL Code on a client or NAS</a:t>
            </a:r>
          </a:p>
          <a:p>
            <a:pPr lvl="1"/>
            <a:r>
              <a:rPr lang="en-US" dirty="0" smtClean="0"/>
              <a:t>WS &amp; RTC will have ISSERVICETIER = true</a:t>
            </a:r>
          </a:p>
          <a:p>
            <a:endParaRPr lang="en-US" dirty="0" smtClean="0"/>
          </a:p>
        </p:txBody>
      </p:sp>
    </p:spTree>
  </p:cSld>
  <p:clrMapOvr>
    <a:masterClrMapping/>
  </p:clrMapOvr>
  <p:transition advTm="74734">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Transactions</a:t>
            </a:r>
            <a:endParaRPr lang="en-US" dirty="0"/>
          </a:p>
        </p:txBody>
      </p:sp>
      <p:sp>
        <p:nvSpPr>
          <p:cNvPr id="3" name="Text Placeholder 2"/>
          <p:cNvSpPr>
            <a:spLocks noGrp="1"/>
          </p:cNvSpPr>
          <p:nvPr>
            <p:ph type="body" sz="quarter" idx="10"/>
          </p:nvPr>
        </p:nvSpPr>
        <p:spPr/>
        <p:txBody>
          <a:bodyPr/>
          <a:lstStyle/>
          <a:p>
            <a:r>
              <a:rPr lang="en-US" dirty="0" smtClean="0"/>
              <a:t>Invoke WS method == One transaction</a:t>
            </a:r>
          </a:p>
          <a:p>
            <a:pPr lvl="1"/>
            <a:r>
              <a:rPr lang="en-US" dirty="0" smtClean="0"/>
              <a:t>Commits are ignored</a:t>
            </a:r>
          </a:p>
          <a:p>
            <a:pPr lvl="1"/>
            <a:r>
              <a:rPr lang="en-US" dirty="0" smtClean="0"/>
              <a:t>Locks are kept until WS method runs out of scope</a:t>
            </a:r>
          </a:p>
          <a:p>
            <a:r>
              <a:rPr lang="en-US" dirty="0" smtClean="0"/>
              <a:t>Structure your tables and your code</a:t>
            </a:r>
          </a:p>
          <a:p>
            <a:pPr lvl="1"/>
            <a:r>
              <a:rPr lang="en-US" dirty="0" smtClean="0"/>
              <a:t>Don’t do multiple inserts in one go</a:t>
            </a:r>
          </a:p>
        </p:txBody>
      </p:sp>
    </p:spTree>
  </p:cSld>
  <p:clrMapOvr>
    <a:masterClrMapping/>
  </p:clrMapOvr>
  <p:transition advTm="11266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Multiple Service Tiers on one box</a:t>
            </a:r>
            <a:endParaRPr lang="en-US" dirty="0"/>
          </a:p>
        </p:txBody>
      </p:sp>
      <p:sp>
        <p:nvSpPr>
          <p:cNvPr id="3" name="Text Placeholder 2"/>
          <p:cNvSpPr>
            <a:spLocks noGrp="1"/>
          </p:cNvSpPr>
          <p:nvPr>
            <p:ph type="body" sz="quarter" idx="10"/>
          </p:nvPr>
        </p:nvSpPr>
        <p:spPr>
          <a:xfrm>
            <a:off x="722313" y="1905000"/>
            <a:ext cx="8040688" cy="4347344"/>
          </a:xfrm>
        </p:spPr>
        <p:txBody>
          <a:bodyPr/>
          <a:lstStyle/>
          <a:p>
            <a:r>
              <a:rPr lang="en-US" sz="2000" dirty="0" smtClean="0"/>
              <a:t>SC &lt;machine&gt; create </a:t>
            </a:r>
            <a:r>
              <a:rPr lang="en-US" sz="2000" dirty="0" err="1" smtClean="0"/>
              <a:t>Nav</a:t>
            </a:r>
            <a:r>
              <a:rPr lang="en-US" sz="2000" dirty="0" smtClean="0"/>
              <a:t>&lt;name&gt;</a:t>
            </a:r>
          </a:p>
          <a:p>
            <a:pPr>
              <a:buNone/>
            </a:pPr>
            <a:r>
              <a:rPr lang="en-US" sz="2000" dirty="0" smtClean="0"/>
              <a:t>	</a:t>
            </a:r>
            <a:r>
              <a:rPr lang="en-US" sz="2000" dirty="0" err="1" smtClean="0"/>
              <a:t>binpath</a:t>
            </a:r>
            <a:r>
              <a:rPr lang="en-US" sz="2000" dirty="0" smtClean="0"/>
              <a:t>= “&lt;</a:t>
            </a:r>
            <a:r>
              <a:rPr lang="en-US" sz="2000" dirty="0" err="1" smtClean="0"/>
              <a:t>exepath</a:t>
            </a:r>
            <a:r>
              <a:rPr lang="en-US" sz="2000" dirty="0" smtClean="0"/>
              <a:t>&gt; &lt;name&gt;”</a:t>
            </a:r>
          </a:p>
          <a:p>
            <a:pPr>
              <a:buNone/>
            </a:pPr>
            <a:r>
              <a:rPr lang="en-US" sz="2000" dirty="0" smtClean="0"/>
              <a:t>	</a:t>
            </a:r>
            <a:r>
              <a:rPr lang="en-US" sz="2000" dirty="0" err="1" smtClean="0"/>
              <a:t>displayname</a:t>
            </a:r>
            <a:r>
              <a:rPr lang="en-US" sz="2000" dirty="0" smtClean="0"/>
              <a:t>= “</a:t>
            </a:r>
            <a:r>
              <a:rPr lang="en-US" sz="2000" dirty="0" err="1" smtClean="0"/>
              <a:t>Nav</a:t>
            </a:r>
            <a:r>
              <a:rPr lang="en-US" sz="2000" dirty="0" smtClean="0"/>
              <a:t> Server &lt;name&gt;”</a:t>
            </a:r>
          </a:p>
          <a:p>
            <a:pPr>
              <a:buNone/>
            </a:pPr>
            <a:r>
              <a:rPr lang="en-US" sz="2000" dirty="0" smtClean="0"/>
              <a:t>	type= own</a:t>
            </a:r>
          </a:p>
          <a:p>
            <a:pPr>
              <a:buNone/>
            </a:pPr>
            <a:r>
              <a:rPr lang="en-US" sz="2000" dirty="0" smtClean="0"/>
              <a:t>	start= auto</a:t>
            </a:r>
          </a:p>
          <a:p>
            <a:pPr>
              <a:buNone/>
            </a:pPr>
            <a:r>
              <a:rPr lang="en-US" sz="2000" dirty="0" smtClean="0"/>
              <a:t>	depend= </a:t>
            </a:r>
            <a:r>
              <a:rPr lang="en-US" sz="2000" dirty="0" err="1" smtClean="0"/>
              <a:t>NetTcpPortSharing</a:t>
            </a:r>
            <a:endParaRPr lang="en-US" sz="2000" dirty="0" smtClean="0"/>
          </a:p>
          <a:p>
            <a:endParaRPr lang="en-US" sz="2000" dirty="0" smtClean="0"/>
          </a:p>
          <a:p>
            <a:r>
              <a:rPr lang="en-US" sz="2000" dirty="0" smtClean="0"/>
              <a:t>SC &lt;machine&gt; create </a:t>
            </a:r>
            <a:r>
              <a:rPr lang="en-US" sz="2000" dirty="0" err="1" smtClean="0"/>
              <a:t>Nav</a:t>
            </a:r>
            <a:r>
              <a:rPr lang="en-US" sz="2000" dirty="0" err="1" smtClean="0">
                <a:solidFill>
                  <a:srgbClr val="FF0000"/>
                </a:solidFill>
              </a:rPr>
              <a:t>WS</a:t>
            </a:r>
            <a:r>
              <a:rPr lang="en-US" sz="2000" dirty="0" smtClean="0"/>
              <a:t>&lt;name&gt;</a:t>
            </a:r>
          </a:p>
          <a:p>
            <a:pPr>
              <a:buNone/>
            </a:pPr>
            <a:r>
              <a:rPr lang="en-US" sz="2000" dirty="0" smtClean="0"/>
              <a:t>	</a:t>
            </a:r>
            <a:r>
              <a:rPr lang="en-US" sz="2000" dirty="0" err="1" smtClean="0"/>
              <a:t>binpath</a:t>
            </a:r>
            <a:r>
              <a:rPr lang="en-US" sz="2000" dirty="0" smtClean="0"/>
              <a:t>= “&lt;</a:t>
            </a:r>
            <a:r>
              <a:rPr lang="en-US" sz="2000" dirty="0" err="1" smtClean="0"/>
              <a:t>exepath</a:t>
            </a:r>
            <a:r>
              <a:rPr lang="en-US" sz="2000" dirty="0" smtClean="0"/>
              <a:t>&gt; &lt;name&gt;”</a:t>
            </a:r>
          </a:p>
          <a:p>
            <a:pPr>
              <a:buNone/>
            </a:pPr>
            <a:r>
              <a:rPr lang="en-US" sz="2000" dirty="0" smtClean="0"/>
              <a:t>	</a:t>
            </a:r>
            <a:r>
              <a:rPr lang="en-US" sz="2000" dirty="0" err="1" smtClean="0"/>
              <a:t>displayname</a:t>
            </a:r>
            <a:r>
              <a:rPr lang="en-US" sz="2000" dirty="0" smtClean="0"/>
              <a:t>= “</a:t>
            </a:r>
            <a:r>
              <a:rPr lang="en-US" sz="2000" dirty="0" err="1" smtClean="0"/>
              <a:t>Nav</a:t>
            </a:r>
            <a:r>
              <a:rPr lang="en-US" sz="2000" dirty="0" smtClean="0"/>
              <a:t> Server &lt;name&gt; </a:t>
            </a:r>
            <a:r>
              <a:rPr lang="en-US" sz="2000" dirty="0" smtClean="0">
                <a:solidFill>
                  <a:srgbClr val="FF0000"/>
                </a:solidFill>
              </a:rPr>
              <a:t>WS</a:t>
            </a:r>
            <a:r>
              <a:rPr lang="en-US" sz="2000" dirty="0" smtClean="0"/>
              <a:t>”</a:t>
            </a:r>
          </a:p>
          <a:p>
            <a:pPr>
              <a:buNone/>
            </a:pPr>
            <a:r>
              <a:rPr lang="en-US" sz="2000" dirty="0" smtClean="0"/>
              <a:t>	type= </a:t>
            </a:r>
            <a:r>
              <a:rPr lang="en-US" sz="2000" dirty="0" smtClean="0">
                <a:solidFill>
                  <a:srgbClr val="FF0000"/>
                </a:solidFill>
              </a:rPr>
              <a:t>share</a:t>
            </a:r>
            <a:r>
              <a:rPr lang="en-US" sz="2000" dirty="0" smtClean="0"/>
              <a:t> </a:t>
            </a:r>
          </a:p>
          <a:p>
            <a:pPr>
              <a:buNone/>
            </a:pPr>
            <a:r>
              <a:rPr lang="en-US" sz="2000" dirty="0" smtClean="0"/>
              <a:t>	start= auto</a:t>
            </a:r>
          </a:p>
          <a:p>
            <a:pPr>
              <a:buNone/>
            </a:pPr>
            <a:r>
              <a:rPr lang="en-US" sz="2000" dirty="0" smtClean="0"/>
              <a:t>	depend= </a:t>
            </a:r>
            <a:r>
              <a:rPr lang="en-US" sz="2000" dirty="0" err="1" smtClean="0"/>
              <a:t>NetTcpPortSharing</a:t>
            </a:r>
            <a:r>
              <a:rPr lang="en-US" sz="2000" dirty="0" smtClean="0">
                <a:solidFill>
                  <a:srgbClr val="FF0000"/>
                </a:solidFill>
              </a:rPr>
              <a:t>/HTTP</a:t>
            </a:r>
          </a:p>
        </p:txBody>
      </p:sp>
      <p:sp>
        <p:nvSpPr>
          <p:cNvPr id="4" name="TextBox 3"/>
          <p:cNvSpPr txBox="1"/>
          <p:nvPr/>
        </p:nvSpPr>
        <p:spPr>
          <a:xfrm rot="18938556">
            <a:off x="6303901" y="2675932"/>
            <a:ext cx="2287870" cy="369332"/>
          </a:xfrm>
          <a:prstGeom prst="rect">
            <a:avLst/>
          </a:prstGeom>
          <a:noFill/>
        </p:spPr>
        <p:txBody>
          <a:bodyPr wrap="none" rtlCol="0">
            <a:spAutoFit/>
          </a:bodyPr>
          <a:lstStyle/>
          <a:p>
            <a:r>
              <a:rPr lang="en-US" dirty="0" smtClean="0">
                <a:solidFill>
                  <a:schemeClr val="tx2">
                    <a:lumMod val="60000"/>
                    <a:lumOff val="40000"/>
                  </a:schemeClr>
                </a:solidFill>
              </a:rPr>
              <a:t>Service Tier Listener</a:t>
            </a:r>
            <a:endParaRPr lang="en-US" dirty="0">
              <a:solidFill>
                <a:schemeClr val="tx2">
                  <a:lumMod val="60000"/>
                  <a:lumOff val="40000"/>
                </a:schemeClr>
              </a:solidFill>
            </a:endParaRPr>
          </a:p>
        </p:txBody>
      </p:sp>
      <p:sp>
        <p:nvSpPr>
          <p:cNvPr id="5" name="TextBox 4"/>
          <p:cNvSpPr txBox="1"/>
          <p:nvPr/>
        </p:nvSpPr>
        <p:spPr>
          <a:xfrm rot="18938556">
            <a:off x="6495062" y="4875870"/>
            <a:ext cx="2450351" cy="369332"/>
          </a:xfrm>
          <a:prstGeom prst="rect">
            <a:avLst/>
          </a:prstGeom>
          <a:noFill/>
        </p:spPr>
        <p:txBody>
          <a:bodyPr wrap="none" rtlCol="0">
            <a:spAutoFit/>
          </a:bodyPr>
          <a:lstStyle/>
          <a:p>
            <a:r>
              <a:rPr lang="en-US" dirty="0" smtClean="0">
                <a:solidFill>
                  <a:schemeClr val="tx2">
                    <a:lumMod val="60000"/>
                    <a:lumOff val="40000"/>
                  </a:schemeClr>
                </a:solidFill>
              </a:rPr>
              <a:t>Web Service Listener</a:t>
            </a:r>
            <a:endParaRPr lang="en-US" dirty="0">
              <a:solidFill>
                <a:schemeClr val="tx2">
                  <a:lumMod val="60000"/>
                  <a:lumOff val="40000"/>
                </a:schemeClr>
              </a:solidFill>
            </a:endParaRPr>
          </a:p>
        </p:txBody>
      </p:sp>
      <p:sp>
        <p:nvSpPr>
          <p:cNvPr id="6" name="TextBox 5"/>
          <p:cNvSpPr txBox="1"/>
          <p:nvPr/>
        </p:nvSpPr>
        <p:spPr>
          <a:xfrm rot="18958574">
            <a:off x="-254879" y="3410932"/>
            <a:ext cx="7149451" cy="923330"/>
          </a:xfrm>
          <a:prstGeom prst="rect">
            <a:avLst/>
          </a:prstGeom>
          <a:noFill/>
        </p:spPr>
        <p:txBody>
          <a:bodyPr wrap="square" rtlCol="0">
            <a:spAutoFit/>
          </a:bodyPr>
          <a:lstStyle/>
          <a:p>
            <a:r>
              <a:rPr lang="en-US" sz="5400" b="1" dirty="0" smtClean="0">
                <a:solidFill>
                  <a:srgbClr val="FF0000"/>
                </a:solidFill>
              </a:rPr>
              <a:t>Doesn’t work on  XP</a:t>
            </a:r>
            <a:endParaRPr lang="en-US" sz="5400" b="1" dirty="0">
              <a:solidFill>
                <a:srgbClr val="FF0000"/>
              </a:solidFill>
            </a:endParaRPr>
          </a:p>
        </p:txBody>
      </p:sp>
    </p:spTree>
  </p:cSld>
  <p:clrMapOvr>
    <a:masterClrMapping/>
  </p:clrMapOvr>
  <p:transition advTm="163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Performance</a:t>
            </a:r>
            <a:endParaRPr lang="en-US" dirty="0"/>
          </a:p>
        </p:txBody>
      </p:sp>
      <p:sp>
        <p:nvSpPr>
          <p:cNvPr id="3" name="Text Placeholder 2"/>
          <p:cNvSpPr>
            <a:spLocks noGrp="1"/>
          </p:cNvSpPr>
          <p:nvPr>
            <p:ph type="body" sz="quarter" idx="10"/>
          </p:nvPr>
        </p:nvSpPr>
        <p:spPr>
          <a:xfrm>
            <a:off x="381000" y="1411552"/>
            <a:ext cx="8382000" cy="3459409"/>
          </a:xfrm>
        </p:spPr>
        <p:txBody>
          <a:bodyPr/>
          <a:lstStyle/>
          <a:p>
            <a:r>
              <a:rPr lang="en-US" dirty="0" err="1" smtClean="0"/>
              <a:t>WebService</a:t>
            </a:r>
            <a:r>
              <a:rPr lang="en-US" dirty="0" smtClean="0"/>
              <a:t> and Service Tier caches</a:t>
            </a:r>
          </a:p>
          <a:p>
            <a:pPr lvl="1"/>
            <a:r>
              <a:rPr lang="en-US" dirty="0" smtClean="0"/>
              <a:t>Metadata</a:t>
            </a:r>
          </a:p>
          <a:p>
            <a:pPr lvl="1"/>
            <a:r>
              <a:rPr lang="en-US" dirty="0" smtClean="0"/>
              <a:t>JIT Compiled C# code</a:t>
            </a:r>
          </a:p>
          <a:p>
            <a:r>
              <a:rPr lang="en-US" dirty="0" smtClean="0"/>
              <a:t>Caches are flushed when services are restarted</a:t>
            </a:r>
          </a:p>
          <a:p>
            <a:r>
              <a:rPr lang="en-US" dirty="0" smtClean="0"/>
              <a:t>Cold access to objects are very slow</a:t>
            </a:r>
          </a:p>
          <a:p>
            <a:endParaRPr lang="en-US" dirty="0"/>
          </a:p>
        </p:txBody>
      </p:sp>
    </p:spTree>
  </p:cSld>
  <p:clrMapOvr>
    <a:masterClrMapping/>
  </p:clrMapOvr>
  <p:transition advTm="416515">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5"/>
          <p:cNvSpPr>
            <a:spLocks noChangeArrowheads="1"/>
          </p:cNvSpPr>
          <p:nvPr/>
        </p:nvSpPr>
        <p:spPr bwMode="auto">
          <a:xfrm>
            <a:off x="428596" y="1214422"/>
            <a:ext cx="3897582" cy="1485462"/>
          </a:xfrm>
          <a:prstGeom prst="roundRect">
            <a:avLst>
              <a:gd name="adj" fmla="val 16667"/>
            </a:avLst>
          </a:prstGeom>
          <a:solidFill>
            <a:srgbClr val="FFCC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0" fontAlgn="auto" latinLnBrk="0" hangingPunct="0">
              <a:lnSpc>
                <a:spcPct val="85000"/>
              </a:lnSpc>
              <a:spcBef>
                <a:spcPts val="0"/>
              </a:spcBef>
              <a:spcAft>
                <a:spcPts val="0"/>
              </a:spcAft>
              <a:buClrTx/>
              <a:buSzTx/>
              <a:buFontTx/>
              <a:buNone/>
              <a:tabLst/>
              <a:defRPr/>
            </a:pPr>
            <a:endParaRPr kumimoji="0" lang="en-US" sz="2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38" name="AutoShape 25"/>
          <p:cNvSpPr>
            <a:spLocks noChangeArrowheads="1"/>
          </p:cNvSpPr>
          <p:nvPr/>
        </p:nvSpPr>
        <p:spPr bwMode="auto">
          <a:xfrm>
            <a:off x="428596" y="2909218"/>
            <a:ext cx="3897582" cy="2514597"/>
          </a:xfrm>
          <a:prstGeom prst="roundRect">
            <a:avLst>
              <a:gd name="adj" fmla="val 16667"/>
            </a:avLst>
          </a:prstGeom>
          <a:solidFill>
            <a:srgbClr val="FFCC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0" fontAlgn="auto" latinLnBrk="0" hangingPunct="0">
              <a:lnSpc>
                <a:spcPct val="85000"/>
              </a:lnSpc>
              <a:spcBef>
                <a:spcPts val="0"/>
              </a:spcBef>
              <a:spcAft>
                <a:spcPts val="0"/>
              </a:spcAft>
              <a:buClrTx/>
              <a:buSzTx/>
              <a:buFontTx/>
              <a:buNone/>
              <a:tabLst/>
              <a:defRPr/>
            </a:pPr>
            <a:endParaRPr kumimoji="0" lang="en-US" sz="2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39" name="AutoShape 25"/>
          <p:cNvSpPr>
            <a:spLocks noChangeArrowheads="1"/>
          </p:cNvSpPr>
          <p:nvPr/>
        </p:nvSpPr>
        <p:spPr bwMode="auto">
          <a:xfrm>
            <a:off x="428596" y="5572140"/>
            <a:ext cx="3897582" cy="894398"/>
          </a:xfrm>
          <a:prstGeom prst="roundRect">
            <a:avLst>
              <a:gd name="adj" fmla="val 16667"/>
            </a:avLst>
          </a:prstGeom>
          <a:solidFill>
            <a:srgbClr val="FFCC00"/>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0000">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0" fontAlgn="auto" latinLnBrk="0" hangingPunct="0">
              <a:lnSpc>
                <a:spcPct val="85000"/>
              </a:lnSpc>
              <a:spcBef>
                <a:spcPts val="0"/>
              </a:spcBef>
              <a:spcAft>
                <a:spcPts val="0"/>
              </a:spcAft>
              <a:buClrTx/>
              <a:buSzTx/>
              <a:buFontTx/>
              <a:buNone/>
              <a:tabLst/>
              <a:defRPr/>
            </a:pPr>
            <a:endParaRPr kumimoji="0" lang="en-US" sz="2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0" name="Text Box 28"/>
          <p:cNvSpPr txBox="1">
            <a:spLocks noChangeArrowheads="1"/>
          </p:cNvSpPr>
          <p:nvPr/>
        </p:nvSpPr>
        <p:spPr bwMode="invGray">
          <a:xfrm rot="16200000">
            <a:off x="-590813" y="4052663"/>
            <a:ext cx="2500329" cy="252869"/>
          </a:xfrm>
          <a:prstGeom prst="rect">
            <a:avLst/>
          </a:prstGeom>
          <a:noFill/>
          <a:ln w="12700" algn="ctr">
            <a:noFill/>
            <a:miter lim="800000"/>
            <a:headEnd/>
            <a:tailEnd/>
          </a:ln>
          <a:effectLst/>
        </p:spPr>
        <p:txBody>
          <a:bodyPr wrap="square" lIns="76197" tIns="38098" rIns="76197" bIns="38098" anchor="t">
            <a:spAutoFit/>
          </a:bodyPr>
          <a:lstStyle/>
          <a:p>
            <a:pPr algn="ctr" defTabSz="914363" rtl="0">
              <a:lnSpc>
                <a:spcPct val="85000"/>
              </a:lnSpc>
              <a:spcBef>
                <a:spcPct val="20000"/>
              </a:spcBef>
            </a:pPr>
            <a:r>
              <a:rPr lang="en-US" sz="1300" kern="1200" dirty="0" smtClean="0">
                <a:solidFill>
                  <a:srgbClr val="FFFFFF"/>
                </a:solidFill>
                <a:latin typeface="Segoe"/>
                <a:ea typeface="+mn-ea"/>
                <a:cs typeface="+mn-cs"/>
              </a:rPr>
              <a:t> Service </a:t>
            </a:r>
            <a:r>
              <a:rPr lang="en-US" sz="1300" kern="1200" dirty="0">
                <a:solidFill>
                  <a:srgbClr val="FFFFFF"/>
                </a:solidFill>
                <a:latin typeface="Segoe"/>
                <a:ea typeface="+mn-ea"/>
                <a:cs typeface="+mn-cs"/>
              </a:rPr>
              <a:t>Tier</a:t>
            </a:r>
          </a:p>
        </p:txBody>
      </p:sp>
      <p:sp>
        <p:nvSpPr>
          <p:cNvPr id="41" name="AutoShape 27"/>
          <p:cNvSpPr>
            <a:spLocks noChangeArrowheads="1"/>
          </p:cNvSpPr>
          <p:nvPr/>
        </p:nvSpPr>
        <p:spPr bwMode="auto">
          <a:xfrm>
            <a:off x="836502" y="2982244"/>
            <a:ext cx="3415842" cy="2362743"/>
          </a:xfrm>
          <a:prstGeom prst="roundRect">
            <a:avLst>
              <a:gd name="adj" fmla="val 16667"/>
            </a:avLst>
          </a:prstGeom>
          <a:gradFill flip="none" rotWithShape="1">
            <a:gsLst>
              <a:gs pos="0">
                <a:srgbClr val="FFCC00">
                  <a:lumMod val="40000"/>
                  <a:lumOff val="60000"/>
                </a:srgbClr>
              </a:gs>
              <a:gs pos="35000">
                <a:srgbClr val="FFCC00"/>
              </a:gs>
              <a:gs pos="75000">
                <a:srgbClr val="FFCC00">
                  <a:lumMod val="75000"/>
                  <a:alpha val="75000"/>
                </a:srgbClr>
              </a:gs>
              <a:gs pos="0">
                <a:srgbClr val="FFCC00"/>
              </a:gs>
              <a:gs pos="100000">
                <a:srgbClr val="FFCC00">
                  <a:lumMod val="60000"/>
                  <a:lumOff val="40000"/>
                  <a:alpha val="75000"/>
                </a:srgbClr>
              </a:gs>
            </a:gsLst>
            <a:lin ang="16200000" scaled="1"/>
            <a:tileRect/>
          </a:gradFill>
          <a:ln w="12700" cap="flat" cmpd="sng" algn="ctr">
            <a:gradFill flip="none" rotWithShape="1">
              <a:gsLst>
                <a:gs pos="61000">
                  <a:srgbClr val="FFCC00">
                    <a:lumMod val="20000"/>
                    <a:lumOff val="80000"/>
                    <a:alpha val="0"/>
                  </a:srgbClr>
                </a:gs>
                <a:gs pos="100000">
                  <a:srgbClr val="FFCC00">
                    <a:lumMod val="75000"/>
                  </a:srgbClr>
                </a:gs>
              </a:gsLst>
              <a:lin ang="5400000" scaled="1"/>
              <a:tileRect/>
            </a:grad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txBody>
          <a:bodyPr vert="horz" wrap="square" lIns="109728" tIns="54864" rIns="109728" bIns="54864" numCol="1" rtlCol="0" anchor="ctr" anchorCtr="0" compatLnSpc="1">
            <a:prstTxWarp prst="textNoShape">
              <a:avLst/>
            </a:prstTxWarp>
          </a:bodyPr>
          <a:lstStyle/>
          <a:p>
            <a:pPr marL="0" marR="0" lvl="0" indent="-380985" algn="ctr" defTabSz="1096963" rtl="0" eaLnBrk="0" fontAlgn="auto" latinLnBrk="0" hangingPunct="0">
              <a:lnSpc>
                <a:spcPct val="85000"/>
              </a:lnSpc>
              <a:spcBef>
                <a:spcPts val="0"/>
              </a:spcBef>
              <a:spcAft>
                <a:spcPts val="0"/>
              </a:spcAft>
              <a:buClrTx/>
              <a:buSzTx/>
              <a:buFont typeface="Arial" pitchFamily="34" charset="0"/>
              <a:buChar char="•"/>
              <a:tabLst/>
              <a:defRPr/>
            </a:pPr>
            <a:endParaRPr kumimoji="0" lang="en-US" sz="2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2" name="AutoShape 20"/>
          <p:cNvSpPr>
            <a:spLocks noChangeArrowheads="1"/>
          </p:cNvSpPr>
          <p:nvPr/>
        </p:nvSpPr>
        <p:spPr bwMode="auto">
          <a:xfrm>
            <a:off x="1200829" y="3335600"/>
            <a:ext cx="1223963" cy="503237"/>
          </a:xfrm>
          <a:prstGeom prst="roundRect">
            <a:avLst>
              <a:gd name="adj" fmla="val 16667"/>
            </a:avLst>
          </a:prstGeom>
          <a:gradFill flip="none" rotWithShape="1">
            <a:gsLst>
              <a:gs pos="0">
                <a:srgbClr val="005825">
                  <a:lumMod val="40000"/>
                  <a:lumOff val="60000"/>
                </a:srgbClr>
              </a:gs>
              <a:gs pos="35000">
                <a:srgbClr val="005825"/>
              </a:gs>
              <a:gs pos="75000">
                <a:srgbClr val="005825">
                  <a:lumMod val="75000"/>
                  <a:alpha val="75000"/>
                </a:srgbClr>
              </a:gs>
              <a:gs pos="0">
                <a:srgbClr val="005825"/>
              </a:gs>
              <a:gs pos="100000">
                <a:srgbClr val="005825">
                  <a:lumMod val="60000"/>
                  <a:lumOff val="40000"/>
                  <a:alpha val="75000"/>
                </a:srgbClr>
              </a:gs>
            </a:gsLst>
            <a:lin ang="16200000" scaled="1"/>
            <a:tileRect/>
          </a:gradFill>
          <a:ln w="12700" cap="flat" cmpd="sng" algn="ctr">
            <a:gradFill flip="none" rotWithShape="1">
              <a:gsLst>
                <a:gs pos="61000">
                  <a:srgbClr val="005825">
                    <a:lumMod val="20000"/>
                    <a:lumOff val="80000"/>
                    <a:alpha val="0"/>
                  </a:srgbClr>
                </a:gs>
                <a:gs pos="100000">
                  <a:srgbClr val="005825">
                    <a:lumMod val="75000"/>
                  </a:srgbClr>
                </a:gs>
              </a:gsLst>
              <a:lin ang="5400000" scaled="1"/>
              <a:tileRect/>
            </a:grad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txBody>
          <a:bodyPr vert="horz" wrap="square" lIns="109728" tIns="54864" rIns="109728" bIns="54864" numCol="1" rtlCol="0" anchor="ctr" anchorCtr="0" compatLnSpc="1">
            <a:prstTxWarp prst="textNoShape">
              <a:avLst/>
            </a:prstTxWarp>
          </a:bodyPr>
          <a:lstStyle/>
          <a:p>
            <a:pPr marL="0" marR="0" lvl="0" indent="0" algn="ctr" defTabSz="1096963" rtl="0" eaLnBrk="0" fontAlgn="auto" latinLnBrk="0" hangingPunct="0">
              <a:lnSpc>
                <a:spcPct val="85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Web Services</a:t>
            </a:r>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3" name="AutoShape 21"/>
          <p:cNvSpPr>
            <a:spLocks noChangeArrowheads="1"/>
          </p:cNvSpPr>
          <p:nvPr/>
        </p:nvSpPr>
        <p:spPr bwMode="auto">
          <a:xfrm>
            <a:off x="2713717" y="3335600"/>
            <a:ext cx="1223962" cy="503237"/>
          </a:xfrm>
          <a:prstGeom prst="roundRect">
            <a:avLst>
              <a:gd name="adj" fmla="val 16667"/>
            </a:avLst>
          </a:prstGeom>
          <a:gradFill flip="none" rotWithShape="1">
            <a:gsLst>
              <a:gs pos="0">
                <a:srgbClr val="005825">
                  <a:lumMod val="40000"/>
                  <a:lumOff val="60000"/>
                </a:srgbClr>
              </a:gs>
              <a:gs pos="35000">
                <a:srgbClr val="005825"/>
              </a:gs>
              <a:gs pos="75000">
                <a:srgbClr val="005825">
                  <a:lumMod val="75000"/>
                  <a:alpha val="75000"/>
                </a:srgbClr>
              </a:gs>
              <a:gs pos="0">
                <a:srgbClr val="005825"/>
              </a:gs>
              <a:gs pos="100000">
                <a:srgbClr val="005825">
                  <a:lumMod val="60000"/>
                  <a:lumOff val="40000"/>
                  <a:alpha val="75000"/>
                </a:srgbClr>
              </a:gs>
            </a:gsLst>
            <a:lin ang="16200000" scaled="1"/>
            <a:tileRect/>
          </a:gradFill>
          <a:ln w="12700" cap="flat" cmpd="sng" algn="ctr">
            <a:gradFill flip="none" rotWithShape="1">
              <a:gsLst>
                <a:gs pos="61000">
                  <a:srgbClr val="005825">
                    <a:lumMod val="20000"/>
                    <a:lumOff val="80000"/>
                    <a:alpha val="0"/>
                  </a:srgbClr>
                </a:gs>
                <a:gs pos="100000">
                  <a:srgbClr val="005825">
                    <a:lumMod val="75000"/>
                  </a:srgbClr>
                </a:gs>
              </a:gsLst>
              <a:lin ang="5400000" scaled="1"/>
              <a:tileRect/>
            </a:grad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txBody>
          <a:bodyPr vert="horz" wrap="square" lIns="109728" tIns="54864" rIns="109728" bIns="54864" numCol="1" rtlCol="0" anchor="ctr" anchorCtr="0" compatLnSpc="1">
            <a:prstTxWarp prst="textNoShape">
              <a:avLst/>
            </a:prstTxWarp>
          </a:bodyPr>
          <a:lstStyle/>
          <a:p>
            <a:pPr marL="0" marR="0" lvl="0" indent="0" algn="ctr" defTabSz="1096963" rtl="0" eaLnBrk="0" fontAlgn="auto" latinLnBrk="0" hangingPunct="0">
              <a:lnSpc>
                <a:spcPct val="85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Client </a:t>
            </a:r>
            <a:r>
              <a:rPr kumimoji="0" lang="da-DK" sz="1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Services</a:t>
            </a:r>
            <a:endParaRPr kumimoji="0" lang="en-US" sz="1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4" name="AutoShape 22"/>
          <p:cNvSpPr>
            <a:spLocks noChangeArrowheads="1"/>
          </p:cNvSpPr>
          <p:nvPr/>
        </p:nvSpPr>
        <p:spPr bwMode="auto">
          <a:xfrm>
            <a:off x="1200829" y="3983300"/>
            <a:ext cx="1223963" cy="503237"/>
          </a:xfrm>
          <a:prstGeom prst="roundRect">
            <a:avLst>
              <a:gd name="adj" fmla="val 16667"/>
            </a:avLst>
          </a:prstGeom>
          <a:gradFill flip="none" rotWithShape="1">
            <a:gsLst>
              <a:gs pos="0">
                <a:srgbClr val="005825">
                  <a:lumMod val="40000"/>
                  <a:lumOff val="60000"/>
                </a:srgbClr>
              </a:gs>
              <a:gs pos="35000">
                <a:srgbClr val="005825"/>
              </a:gs>
              <a:gs pos="75000">
                <a:srgbClr val="005825">
                  <a:lumMod val="75000"/>
                  <a:alpha val="75000"/>
                </a:srgbClr>
              </a:gs>
              <a:gs pos="0">
                <a:srgbClr val="005825"/>
              </a:gs>
              <a:gs pos="100000">
                <a:srgbClr val="005825">
                  <a:lumMod val="60000"/>
                  <a:lumOff val="40000"/>
                  <a:alpha val="75000"/>
                </a:srgbClr>
              </a:gs>
            </a:gsLst>
            <a:lin ang="16200000" scaled="1"/>
            <a:tileRect/>
          </a:gradFill>
          <a:ln w="12700" cap="flat" cmpd="sng" algn="ctr">
            <a:gradFill flip="none" rotWithShape="1">
              <a:gsLst>
                <a:gs pos="61000">
                  <a:srgbClr val="005825">
                    <a:lumMod val="20000"/>
                    <a:lumOff val="80000"/>
                    <a:alpha val="0"/>
                  </a:srgbClr>
                </a:gs>
                <a:gs pos="100000">
                  <a:srgbClr val="005825">
                    <a:lumMod val="75000"/>
                  </a:srgbClr>
                </a:gs>
              </a:gsLst>
              <a:lin ang="5400000" scaled="1"/>
              <a:tileRect/>
            </a:grad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txBody>
          <a:bodyPr vert="horz" wrap="square" lIns="109728" tIns="54864" rIns="109728" bIns="54864" numCol="1" rtlCol="0" anchor="ctr" anchorCtr="0" compatLnSpc="1">
            <a:prstTxWarp prst="textNoShape">
              <a:avLst/>
            </a:prstTxWarp>
          </a:bodyPr>
          <a:lstStyle/>
          <a:p>
            <a:pPr marL="0" marR="0" lvl="0" indent="0" algn="ctr" defTabSz="1096963" rtl="0" eaLnBrk="0" fontAlgn="auto" latinLnBrk="0" hangingPunct="0">
              <a:lnSpc>
                <a:spcPct val="85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Application</a:t>
            </a:r>
            <a:endParaRPr kumimoji="0" lang="en-US" sz="2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5" name="AutoShape 23"/>
          <p:cNvSpPr>
            <a:spLocks noChangeArrowheads="1"/>
          </p:cNvSpPr>
          <p:nvPr/>
        </p:nvSpPr>
        <p:spPr bwMode="auto">
          <a:xfrm>
            <a:off x="2713717" y="3983300"/>
            <a:ext cx="1223962" cy="503237"/>
          </a:xfrm>
          <a:prstGeom prst="roundRect">
            <a:avLst>
              <a:gd name="adj" fmla="val 16667"/>
            </a:avLst>
          </a:prstGeom>
          <a:gradFill flip="none" rotWithShape="1">
            <a:gsLst>
              <a:gs pos="0">
                <a:srgbClr val="005825">
                  <a:lumMod val="40000"/>
                  <a:lumOff val="60000"/>
                </a:srgbClr>
              </a:gs>
              <a:gs pos="35000">
                <a:srgbClr val="005825"/>
              </a:gs>
              <a:gs pos="75000">
                <a:srgbClr val="005825">
                  <a:lumMod val="75000"/>
                  <a:alpha val="75000"/>
                </a:srgbClr>
              </a:gs>
              <a:gs pos="0">
                <a:srgbClr val="005825"/>
              </a:gs>
              <a:gs pos="100000">
                <a:srgbClr val="005825">
                  <a:lumMod val="60000"/>
                  <a:lumOff val="40000"/>
                  <a:alpha val="75000"/>
                </a:srgbClr>
              </a:gs>
            </a:gsLst>
            <a:lin ang="16200000" scaled="1"/>
            <a:tileRect/>
          </a:gradFill>
          <a:ln w="12700" cap="flat" cmpd="sng" algn="ctr">
            <a:gradFill flip="none" rotWithShape="1">
              <a:gsLst>
                <a:gs pos="61000">
                  <a:srgbClr val="005825">
                    <a:lumMod val="20000"/>
                    <a:lumOff val="80000"/>
                    <a:alpha val="0"/>
                  </a:srgbClr>
                </a:gs>
                <a:gs pos="100000">
                  <a:srgbClr val="005825">
                    <a:lumMod val="75000"/>
                  </a:srgbClr>
                </a:gs>
              </a:gsLst>
              <a:lin ang="5400000" scaled="1"/>
              <a:tileRect/>
            </a:grad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txBody>
          <a:bodyPr vert="horz" wrap="square" lIns="109728" tIns="54864" rIns="109728" bIns="54864" numCol="1" rtlCol="0" anchor="ctr" anchorCtr="0" compatLnSpc="1">
            <a:prstTxWarp prst="textNoShape">
              <a:avLst/>
            </a:prstTxWarp>
          </a:bodyPr>
          <a:lstStyle/>
          <a:p>
            <a:pPr marL="0" marR="0" lvl="0" indent="0" algn="ctr" defTabSz="1096963" rtl="0" eaLnBrk="0" fontAlgn="auto" latinLnBrk="0" hangingPunct="0">
              <a:lnSpc>
                <a:spcPct val="85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Meta data provider</a:t>
            </a:r>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6" name="AutoShape 24"/>
          <p:cNvSpPr>
            <a:spLocks noChangeArrowheads="1"/>
          </p:cNvSpPr>
          <p:nvPr/>
        </p:nvSpPr>
        <p:spPr bwMode="auto">
          <a:xfrm>
            <a:off x="1956479" y="4631000"/>
            <a:ext cx="1223963" cy="503237"/>
          </a:xfrm>
          <a:prstGeom prst="roundRect">
            <a:avLst>
              <a:gd name="adj" fmla="val 16667"/>
            </a:avLst>
          </a:prstGeom>
          <a:gradFill flip="none" rotWithShape="1">
            <a:gsLst>
              <a:gs pos="0">
                <a:srgbClr val="005825">
                  <a:lumMod val="40000"/>
                  <a:lumOff val="60000"/>
                </a:srgbClr>
              </a:gs>
              <a:gs pos="35000">
                <a:srgbClr val="005825"/>
              </a:gs>
              <a:gs pos="75000">
                <a:srgbClr val="005825">
                  <a:lumMod val="75000"/>
                  <a:alpha val="75000"/>
                </a:srgbClr>
              </a:gs>
              <a:gs pos="0">
                <a:srgbClr val="005825"/>
              </a:gs>
              <a:gs pos="100000">
                <a:srgbClr val="005825">
                  <a:lumMod val="60000"/>
                  <a:lumOff val="40000"/>
                  <a:alpha val="75000"/>
                </a:srgbClr>
              </a:gs>
            </a:gsLst>
            <a:lin ang="16200000" scaled="1"/>
            <a:tileRect/>
          </a:gradFill>
          <a:ln w="12700" cap="flat" cmpd="sng" algn="ctr">
            <a:gradFill flip="none" rotWithShape="1">
              <a:gsLst>
                <a:gs pos="61000">
                  <a:srgbClr val="005825">
                    <a:lumMod val="20000"/>
                    <a:lumOff val="80000"/>
                    <a:alpha val="0"/>
                  </a:srgbClr>
                </a:gs>
                <a:gs pos="100000">
                  <a:srgbClr val="005825">
                    <a:lumMod val="75000"/>
                  </a:srgbClr>
                </a:gs>
              </a:gsLst>
              <a:lin ang="5400000" scaled="1"/>
              <a:tileRect/>
            </a:grad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txBody>
          <a:bodyPr vert="horz" wrap="square" lIns="109728" tIns="54864" rIns="109728" bIns="54864" numCol="1" rtlCol="0" anchor="ctr" anchorCtr="0" compatLnSpc="1">
            <a:prstTxWarp prst="textNoShape">
              <a:avLst/>
            </a:prstTxWarp>
          </a:bodyPr>
          <a:lstStyle/>
          <a:p>
            <a:pPr marL="0" marR="0" lvl="0" indent="0" algn="ctr" defTabSz="1096963" rtl="0" eaLnBrk="0" fontAlgn="auto" latinLnBrk="0" hangingPunct="0">
              <a:lnSpc>
                <a:spcPct val="85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Class Library</a:t>
            </a:r>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cxnSp>
        <p:nvCxnSpPr>
          <p:cNvPr id="47" name="AutoShape 38"/>
          <p:cNvCxnSpPr>
            <a:cxnSpLocks noChangeShapeType="1"/>
            <a:stCxn id="44" idx="2"/>
            <a:endCxn id="46" idx="1"/>
          </p:cNvCxnSpPr>
          <p:nvPr/>
        </p:nvCxnSpPr>
        <p:spPr bwMode="auto">
          <a:xfrm rot="16200000" flipH="1">
            <a:off x="1686604" y="4613537"/>
            <a:ext cx="396875" cy="142875"/>
          </a:xfrm>
          <a:prstGeom prst="bentConnector2">
            <a:avLst/>
          </a:prstGeom>
          <a:noFill/>
          <a:ln w="34925">
            <a:solidFill>
              <a:srgbClr val="E85F17"/>
            </a:solidFill>
            <a:miter lim="800000"/>
            <a:headEnd/>
            <a:tailEnd/>
          </a:ln>
          <a:effectLst/>
        </p:spPr>
      </p:cxnSp>
      <p:cxnSp>
        <p:nvCxnSpPr>
          <p:cNvPr id="48" name="AutoShape 43"/>
          <p:cNvCxnSpPr>
            <a:cxnSpLocks noChangeShapeType="1"/>
            <a:stCxn id="43" idx="2"/>
            <a:endCxn id="45" idx="0"/>
          </p:cNvCxnSpPr>
          <p:nvPr/>
        </p:nvCxnSpPr>
        <p:spPr bwMode="auto">
          <a:xfrm>
            <a:off x="3326492" y="3838837"/>
            <a:ext cx="0" cy="144463"/>
          </a:xfrm>
          <a:prstGeom prst="straightConnector1">
            <a:avLst/>
          </a:prstGeom>
          <a:noFill/>
          <a:ln w="34925">
            <a:solidFill>
              <a:srgbClr val="E85F17"/>
            </a:solidFill>
            <a:round/>
            <a:headEnd/>
            <a:tailEnd/>
          </a:ln>
          <a:effectLst/>
        </p:spPr>
      </p:cxnSp>
      <p:cxnSp>
        <p:nvCxnSpPr>
          <p:cNvPr id="49" name="AutoShape 44"/>
          <p:cNvCxnSpPr>
            <a:cxnSpLocks noChangeShapeType="1"/>
            <a:stCxn id="44" idx="3"/>
            <a:endCxn id="43" idx="1"/>
          </p:cNvCxnSpPr>
          <p:nvPr/>
        </p:nvCxnSpPr>
        <p:spPr bwMode="auto">
          <a:xfrm flipV="1">
            <a:off x="2424792" y="3587218"/>
            <a:ext cx="288925" cy="647700"/>
          </a:xfrm>
          <a:prstGeom prst="bentConnector3">
            <a:avLst>
              <a:gd name="adj1" fmla="val 50000"/>
            </a:avLst>
          </a:prstGeom>
          <a:noFill/>
          <a:ln w="34925">
            <a:solidFill>
              <a:srgbClr val="E85F17"/>
            </a:solidFill>
            <a:miter lim="800000"/>
            <a:headEnd/>
            <a:tailEnd/>
          </a:ln>
          <a:effectLst/>
        </p:spPr>
      </p:cxnSp>
      <p:cxnSp>
        <p:nvCxnSpPr>
          <p:cNvPr id="50" name="AutoShape 46"/>
          <p:cNvCxnSpPr>
            <a:cxnSpLocks noChangeShapeType="1"/>
            <a:stCxn id="45" idx="2"/>
            <a:endCxn id="46" idx="3"/>
          </p:cNvCxnSpPr>
          <p:nvPr/>
        </p:nvCxnSpPr>
        <p:spPr bwMode="auto">
          <a:xfrm rot="5400000">
            <a:off x="3055028" y="4611950"/>
            <a:ext cx="396875" cy="146050"/>
          </a:xfrm>
          <a:prstGeom prst="bentConnector2">
            <a:avLst/>
          </a:prstGeom>
          <a:noFill/>
          <a:ln w="34925">
            <a:solidFill>
              <a:srgbClr val="E85F17"/>
            </a:solidFill>
            <a:miter lim="800000"/>
            <a:headEnd/>
            <a:tailEnd/>
          </a:ln>
          <a:effectLst/>
        </p:spPr>
      </p:cxnSp>
      <p:cxnSp>
        <p:nvCxnSpPr>
          <p:cNvPr id="51" name="Elbow Connector 50"/>
          <p:cNvCxnSpPr>
            <a:stCxn id="42" idx="2"/>
            <a:endCxn id="44" idx="0"/>
          </p:cNvCxnSpPr>
          <p:nvPr/>
        </p:nvCxnSpPr>
        <p:spPr bwMode="auto">
          <a:xfrm rot="5400000">
            <a:off x="1740579" y="3911068"/>
            <a:ext cx="144463" cy="1323"/>
          </a:xfrm>
          <a:prstGeom prst="bentConnector3">
            <a:avLst>
              <a:gd name="adj1" fmla="val 50000"/>
            </a:avLst>
          </a:prstGeom>
          <a:noFill/>
          <a:ln w="34925">
            <a:solidFill>
              <a:srgbClr val="E85F17"/>
            </a:solidFill>
            <a:miter lim="800000"/>
            <a:headEnd/>
            <a:tailEnd/>
          </a:ln>
          <a:effectLst/>
        </p:spPr>
      </p:cxnSp>
      <p:sp>
        <p:nvSpPr>
          <p:cNvPr id="52" name="AutoShape 27"/>
          <p:cNvSpPr>
            <a:spLocks noChangeArrowheads="1"/>
          </p:cNvSpPr>
          <p:nvPr/>
        </p:nvSpPr>
        <p:spPr bwMode="auto">
          <a:xfrm>
            <a:off x="836502" y="1252477"/>
            <a:ext cx="3415842" cy="1394855"/>
          </a:xfrm>
          <a:prstGeom prst="roundRect">
            <a:avLst>
              <a:gd name="adj" fmla="val 16667"/>
            </a:avLst>
          </a:prstGeom>
          <a:gradFill flip="none" rotWithShape="1">
            <a:gsLst>
              <a:gs pos="0">
                <a:srgbClr val="FFCC00">
                  <a:lumMod val="40000"/>
                  <a:lumOff val="60000"/>
                </a:srgbClr>
              </a:gs>
              <a:gs pos="35000">
                <a:srgbClr val="FFCC00"/>
              </a:gs>
              <a:gs pos="75000">
                <a:srgbClr val="FFCC00">
                  <a:lumMod val="75000"/>
                  <a:alpha val="75000"/>
                </a:srgbClr>
              </a:gs>
              <a:gs pos="0">
                <a:srgbClr val="FFCC00"/>
              </a:gs>
              <a:gs pos="100000">
                <a:srgbClr val="FFCC00">
                  <a:lumMod val="60000"/>
                  <a:lumOff val="40000"/>
                  <a:alpha val="75000"/>
                </a:srgbClr>
              </a:gs>
            </a:gsLst>
            <a:lin ang="16200000" scaled="1"/>
            <a:tileRect/>
          </a:gradFill>
          <a:ln w="12700" cap="flat" cmpd="sng" algn="ctr">
            <a:gradFill flip="none" rotWithShape="1">
              <a:gsLst>
                <a:gs pos="61000">
                  <a:srgbClr val="FFCC00">
                    <a:lumMod val="20000"/>
                    <a:lumOff val="80000"/>
                    <a:alpha val="0"/>
                  </a:srgbClr>
                </a:gs>
                <a:gs pos="100000">
                  <a:srgbClr val="FFCC00">
                    <a:lumMod val="75000"/>
                  </a:srgbClr>
                </a:gs>
              </a:gsLst>
              <a:lin ang="5400000" scaled="1"/>
              <a:tileRect/>
            </a:grad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txBody>
          <a:bodyPr vert="horz" wrap="square" lIns="109728" tIns="54864" rIns="109728" bIns="54864" numCol="1" rtlCol="0" anchor="ctr" anchorCtr="0" compatLnSpc="1">
            <a:prstTxWarp prst="textNoShape">
              <a:avLst/>
            </a:prstTxWarp>
          </a:bodyPr>
          <a:lstStyle/>
          <a:p>
            <a:pPr marL="0" marR="0" lvl="0" indent="-380985" algn="ctr" defTabSz="1096963" rtl="0" eaLnBrk="0" fontAlgn="auto" latinLnBrk="0" hangingPunct="0">
              <a:lnSpc>
                <a:spcPct val="85000"/>
              </a:lnSpc>
              <a:spcBef>
                <a:spcPts val="0"/>
              </a:spcBef>
              <a:spcAft>
                <a:spcPts val="0"/>
              </a:spcAft>
              <a:buClrTx/>
              <a:buSzTx/>
              <a:buFont typeface="Arial" pitchFamily="34" charset="0"/>
              <a:buChar char="•"/>
              <a:tabLst/>
              <a:defRPr/>
            </a:pPr>
            <a:endParaRPr kumimoji="0" lang="en-US" sz="2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3" name="Text Box 71"/>
          <p:cNvSpPr txBox="1">
            <a:spLocks noChangeArrowheads="1"/>
          </p:cNvSpPr>
          <p:nvPr/>
        </p:nvSpPr>
        <p:spPr bwMode="auto">
          <a:xfrm rot="10800000">
            <a:off x="500034" y="1071546"/>
            <a:ext cx="285752" cy="1728788"/>
          </a:xfrm>
          <a:prstGeom prst="rect">
            <a:avLst/>
          </a:prstGeom>
          <a:noFill/>
          <a:ln w="9525">
            <a:noFill/>
            <a:miter lim="800000"/>
            <a:headEnd/>
            <a:tailEnd/>
          </a:ln>
          <a:effectLst/>
        </p:spPr>
        <p:txBody>
          <a:bodyPr vert="eaVert" lIns="0" tIns="0" rIns="0" bIns="0" anchor="t" anchorCtr="1"/>
          <a:lstStyle/>
          <a:p>
            <a:pPr algn="ctr" defTabSz="914363" rtl="0">
              <a:spcBef>
                <a:spcPct val="50000"/>
              </a:spcBef>
            </a:pPr>
            <a:r>
              <a:rPr lang="da-DK" sz="1300" kern="1200" dirty="0">
                <a:solidFill>
                  <a:srgbClr val="FFFFFF"/>
                </a:solidFill>
                <a:latin typeface="Segoe"/>
                <a:ea typeface="+mn-ea"/>
                <a:cs typeface="+mn-cs"/>
              </a:rPr>
              <a:t>Client </a:t>
            </a:r>
            <a:r>
              <a:rPr lang="da-DK" sz="1300" kern="1200" dirty="0" smtClean="0">
                <a:solidFill>
                  <a:srgbClr val="FFFFFF"/>
                </a:solidFill>
                <a:latin typeface="Segoe"/>
                <a:ea typeface="+mn-ea"/>
                <a:cs typeface="+mn-cs"/>
              </a:rPr>
              <a:t>Tier</a:t>
            </a:r>
            <a:endParaRPr lang="en-US" sz="1300" kern="1200" dirty="0">
              <a:solidFill>
                <a:srgbClr val="FFFFFF"/>
              </a:solidFill>
              <a:latin typeface="Segoe"/>
              <a:ea typeface="+mn-ea"/>
              <a:cs typeface="+mn-cs"/>
            </a:endParaRPr>
          </a:p>
        </p:txBody>
      </p:sp>
      <p:sp>
        <p:nvSpPr>
          <p:cNvPr id="54" name="AutoShape 27"/>
          <p:cNvSpPr>
            <a:spLocks noChangeArrowheads="1"/>
          </p:cNvSpPr>
          <p:nvPr/>
        </p:nvSpPr>
        <p:spPr bwMode="auto">
          <a:xfrm>
            <a:off x="836502" y="5714852"/>
            <a:ext cx="3415842" cy="707447"/>
          </a:xfrm>
          <a:prstGeom prst="roundRect">
            <a:avLst>
              <a:gd name="adj" fmla="val 16667"/>
            </a:avLst>
          </a:prstGeom>
          <a:gradFill flip="none" rotWithShape="1">
            <a:gsLst>
              <a:gs pos="0">
                <a:srgbClr val="FFCC00">
                  <a:lumMod val="40000"/>
                  <a:lumOff val="60000"/>
                </a:srgbClr>
              </a:gs>
              <a:gs pos="35000">
                <a:srgbClr val="FFCC00"/>
              </a:gs>
              <a:gs pos="75000">
                <a:srgbClr val="FFCC00">
                  <a:lumMod val="75000"/>
                  <a:alpha val="75000"/>
                </a:srgbClr>
              </a:gs>
              <a:gs pos="0">
                <a:srgbClr val="FFCC00"/>
              </a:gs>
              <a:gs pos="100000">
                <a:srgbClr val="FFCC00">
                  <a:lumMod val="60000"/>
                  <a:lumOff val="40000"/>
                  <a:alpha val="75000"/>
                </a:srgbClr>
              </a:gs>
            </a:gsLst>
            <a:lin ang="16200000" scaled="1"/>
            <a:tileRect/>
          </a:gradFill>
          <a:ln w="12700" cap="flat" cmpd="sng" algn="ctr">
            <a:gradFill flip="none" rotWithShape="1">
              <a:gsLst>
                <a:gs pos="61000">
                  <a:srgbClr val="FFCC00">
                    <a:lumMod val="20000"/>
                    <a:lumOff val="80000"/>
                    <a:alpha val="0"/>
                  </a:srgbClr>
                </a:gs>
                <a:gs pos="100000">
                  <a:srgbClr val="FFCC00">
                    <a:lumMod val="75000"/>
                  </a:srgbClr>
                </a:gs>
              </a:gsLst>
              <a:lin ang="5400000" scaled="1"/>
              <a:tileRect/>
            </a:grad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txBody>
          <a:bodyPr vert="horz" wrap="square" lIns="109728" tIns="54864" rIns="109728" bIns="54864" numCol="1" rtlCol="0" anchor="ctr" anchorCtr="0" compatLnSpc="1">
            <a:prstTxWarp prst="textNoShape">
              <a:avLst/>
            </a:prstTxWarp>
          </a:bodyPr>
          <a:lstStyle/>
          <a:p>
            <a:pPr marL="0" marR="0" lvl="0" indent="-380985" algn="ctr" defTabSz="1096963" rtl="0" eaLnBrk="0" fontAlgn="auto" latinLnBrk="0" hangingPunct="0">
              <a:lnSpc>
                <a:spcPct val="85000"/>
              </a:lnSpc>
              <a:spcBef>
                <a:spcPts val="0"/>
              </a:spcBef>
              <a:spcAft>
                <a:spcPts val="0"/>
              </a:spcAft>
              <a:buClrTx/>
              <a:buSzTx/>
              <a:buFont typeface="Arial" pitchFamily="34" charset="0"/>
              <a:buChar char="•"/>
              <a:tabLst/>
              <a:defRPr/>
            </a:pPr>
            <a:endParaRPr kumimoji="0" lang="en-US" sz="29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5" name="AutoShape 5"/>
          <p:cNvSpPr>
            <a:spLocks noChangeArrowheads="1"/>
          </p:cNvSpPr>
          <p:nvPr/>
        </p:nvSpPr>
        <p:spPr bwMode="auto">
          <a:xfrm>
            <a:off x="1655428" y="5826711"/>
            <a:ext cx="1821128" cy="468492"/>
          </a:xfrm>
          <a:prstGeom prst="can">
            <a:avLst>
              <a:gd name="adj" fmla="val 25000"/>
            </a:avLst>
          </a:prstGeom>
          <a:gradFill flip="none" rotWithShape="1">
            <a:gsLst>
              <a:gs pos="0">
                <a:srgbClr val="FFCC00">
                  <a:lumMod val="40000"/>
                  <a:lumOff val="60000"/>
                </a:srgbClr>
              </a:gs>
              <a:gs pos="35000">
                <a:srgbClr val="FFCC00"/>
              </a:gs>
              <a:gs pos="75000">
                <a:srgbClr val="FFCC00">
                  <a:lumMod val="75000"/>
                  <a:alpha val="75000"/>
                </a:srgbClr>
              </a:gs>
              <a:gs pos="0">
                <a:srgbClr val="FFCC00"/>
              </a:gs>
              <a:gs pos="100000">
                <a:srgbClr val="FFCC00">
                  <a:lumMod val="60000"/>
                  <a:lumOff val="40000"/>
                  <a:alpha val="75000"/>
                </a:srgbClr>
              </a:gs>
            </a:gsLst>
            <a:lin ang="16200000" scaled="1"/>
            <a:tileRect/>
          </a:gradFill>
          <a:ln w="22225" cap="flat" cmpd="sng" algn="ctr">
            <a:gradFill>
              <a:gsLst>
                <a:gs pos="0">
                  <a:srgbClr val="000000"/>
                </a:gs>
                <a:gs pos="50000">
                  <a:srgbClr val="000000">
                    <a:lumMod val="65000"/>
                    <a:lumOff val="35000"/>
                  </a:srgbClr>
                </a:gs>
                <a:gs pos="100000">
                  <a:srgbClr val="000000"/>
                </a:gs>
              </a:gsLst>
              <a:lin ang="5400000" scaled="0"/>
            </a:grad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txBody>
          <a:bodyPr vert="horz" wrap="square" lIns="109728" tIns="54864" rIns="109728" bIns="54864" numCol="1" rtlCol="0" anchor="ctr" anchorCtr="0" compatLnSpc="1">
            <a:prstTxWarp prst="textNoShape">
              <a:avLst/>
            </a:prstTxWarp>
          </a:bodyPr>
          <a:lstStyle/>
          <a:p>
            <a:pPr marL="0" marR="0" lvl="0" indent="0" algn="ctr" defTabSz="1096963" rtl="0" eaLnBrk="0" fontAlgn="auto" latinLnBrk="0" hangingPunct="0">
              <a:lnSpc>
                <a:spcPct val="8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Microsoft SQL Server</a:t>
            </a:r>
          </a:p>
        </p:txBody>
      </p:sp>
      <p:sp>
        <p:nvSpPr>
          <p:cNvPr id="57" name="AutoShape 14"/>
          <p:cNvSpPr>
            <a:spLocks noChangeArrowheads="1"/>
          </p:cNvSpPr>
          <p:nvPr/>
        </p:nvSpPr>
        <p:spPr bwMode="auto">
          <a:xfrm>
            <a:off x="1192132" y="1990507"/>
            <a:ext cx="1223963" cy="503237"/>
          </a:xfrm>
          <a:prstGeom prst="roundRect">
            <a:avLst>
              <a:gd name="adj" fmla="val 16667"/>
            </a:avLst>
          </a:prstGeom>
          <a:gradFill flip="none" rotWithShape="1">
            <a:gsLst>
              <a:gs pos="0">
                <a:srgbClr val="005825">
                  <a:lumMod val="40000"/>
                  <a:lumOff val="60000"/>
                </a:srgbClr>
              </a:gs>
              <a:gs pos="35000">
                <a:srgbClr val="005825"/>
              </a:gs>
              <a:gs pos="75000">
                <a:srgbClr val="005825">
                  <a:lumMod val="75000"/>
                  <a:alpha val="75000"/>
                </a:srgbClr>
              </a:gs>
              <a:gs pos="0">
                <a:srgbClr val="005825"/>
              </a:gs>
              <a:gs pos="100000">
                <a:srgbClr val="005825">
                  <a:lumMod val="60000"/>
                  <a:lumOff val="40000"/>
                  <a:alpha val="75000"/>
                </a:srgbClr>
              </a:gs>
            </a:gsLst>
            <a:lin ang="16200000" scaled="1"/>
            <a:tileRect/>
          </a:gradFill>
          <a:ln w="12700" cap="flat" cmpd="sng" algn="ctr">
            <a:gradFill flip="none" rotWithShape="1">
              <a:gsLst>
                <a:gs pos="61000">
                  <a:srgbClr val="005825">
                    <a:lumMod val="20000"/>
                    <a:lumOff val="80000"/>
                    <a:alpha val="0"/>
                  </a:srgbClr>
                </a:gs>
                <a:gs pos="100000">
                  <a:srgbClr val="005825">
                    <a:lumMod val="75000"/>
                  </a:srgbClr>
                </a:gs>
              </a:gsLst>
              <a:lin ang="5400000" scaled="1"/>
              <a:tileRect/>
            </a:grad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txBody>
          <a:bodyPr vert="horz" wrap="square" lIns="109728" tIns="54864" rIns="109728" bIns="54864" numCol="1" rtlCol="0" anchor="ctr" anchorCtr="0" compatLnSpc="1">
            <a:prstTxWarp prst="textNoShape">
              <a:avLst/>
            </a:prstTxWarp>
          </a:bodyPr>
          <a:lstStyle/>
          <a:p>
            <a:pPr marL="0" marR="0" lvl="0" indent="0" algn="ctr" defTabSz="1096963" rtl="0" eaLnBrk="0" fontAlgn="auto" latinLnBrk="0" hangingPunct="0">
              <a:lnSpc>
                <a:spcPct val="85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Form Builder</a:t>
            </a:r>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8" name="AutoShape 15"/>
          <p:cNvSpPr>
            <a:spLocks noChangeArrowheads="1"/>
          </p:cNvSpPr>
          <p:nvPr/>
        </p:nvSpPr>
        <p:spPr bwMode="auto">
          <a:xfrm>
            <a:off x="2714916" y="1990507"/>
            <a:ext cx="1223962" cy="503237"/>
          </a:xfrm>
          <a:prstGeom prst="roundRect">
            <a:avLst>
              <a:gd name="adj" fmla="val 16667"/>
            </a:avLst>
          </a:prstGeom>
          <a:gradFill flip="none" rotWithShape="1">
            <a:gsLst>
              <a:gs pos="0">
                <a:srgbClr val="005825">
                  <a:lumMod val="40000"/>
                  <a:lumOff val="60000"/>
                </a:srgbClr>
              </a:gs>
              <a:gs pos="35000">
                <a:srgbClr val="005825"/>
              </a:gs>
              <a:gs pos="75000">
                <a:srgbClr val="005825">
                  <a:lumMod val="75000"/>
                  <a:alpha val="75000"/>
                </a:srgbClr>
              </a:gs>
              <a:gs pos="0">
                <a:srgbClr val="005825"/>
              </a:gs>
              <a:gs pos="100000">
                <a:srgbClr val="005825">
                  <a:lumMod val="60000"/>
                  <a:lumOff val="40000"/>
                  <a:alpha val="75000"/>
                </a:srgbClr>
              </a:gs>
            </a:gsLst>
            <a:lin ang="16200000" scaled="1"/>
            <a:tileRect/>
          </a:gradFill>
          <a:ln w="12700" cap="flat" cmpd="sng" algn="ctr">
            <a:gradFill flip="none" rotWithShape="1">
              <a:gsLst>
                <a:gs pos="61000">
                  <a:srgbClr val="005825">
                    <a:lumMod val="20000"/>
                    <a:lumOff val="80000"/>
                    <a:alpha val="0"/>
                  </a:srgbClr>
                </a:gs>
                <a:gs pos="100000">
                  <a:srgbClr val="005825">
                    <a:lumMod val="75000"/>
                  </a:srgbClr>
                </a:gs>
              </a:gsLst>
              <a:lin ang="5400000" scaled="1"/>
              <a:tileRect/>
            </a:grad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txBody>
          <a:bodyPr vert="horz" wrap="square" lIns="109728" tIns="54864" rIns="109728" bIns="54864" numCol="1" rtlCol="0" anchor="ctr" anchorCtr="0" compatLnSpc="1">
            <a:prstTxWarp prst="textNoShape">
              <a:avLst/>
            </a:prstTxWarp>
          </a:bodyPr>
          <a:lstStyle/>
          <a:p>
            <a:pPr marL="0" marR="0" lvl="0" indent="0" algn="ctr" defTabSz="1096963" rtl="0" eaLnBrk="0" fontAlgn="auto" latinLnBrk="0" hangingPunct="0">
              <a:lnSpc>
                <a:spcPct val="85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Data Binder</a:t>
            </a:r>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9" name="AutoShape 16"/>
          <p:cNvSpPr>
            <a:spLocks noChangeArrowheads="1"/>
          </p:cNvSpPr>
          <p:nvPr/>
        </p:nvSpPr>
        <p:spPr bwMode="auto">
          <a:xfrm>
            <a:off x="1947782" y="1342807"/>
            <a:ext cx="1223963" cy="503237"/>
          </a:xfrm>
          <a:prstGeom prst="roundRect">
            <a:avLst>
              <a:gd name="adj" fmla="val 16667"/>
            </a:avLst>
          </a:prstGeom>
          <a:gradFill flip="none" rotWithShape="1">
            <a:gsLst>
              <a:gs pos="0">
                <a:srgbClr val="005825">
                  <a:lumMod val="40000"/>
                  <a:lumOff val="60000"/>
                </a:srgbClr>
              </a:gs>
              <a:gs pos="35000">
                <a:srgbClr val="005825"/>
              </a:gs>
              <a:gs pos="75000">
                <a:srgbClr val="005825">
                  <a:lumMod val="75000"/>
                  <a:alpha val="75000"/>
                </a:srgbClr>
              </a:gs>
              <a:gs pos="0">
                <a:srgbClr val="005825"/>
              </a:gs>
              <a:gs pos="100000">
                <a:srgbClr val="005825">
                  <a:lumMod val="60000"/>
                  <a:lumOff val="40000"/>
                  <a:alpha val="75000"/>
                </a:srgbClr>
              </a:gs>
            </a:gsLst>
            <a:lin ang="16200000" scaled="1"/>
            <a:tileRect/>
          </a:gradFill>
          <a:ln w="12700" cap="flat" cmpd="sng" algn="ctr">
            <a:gradFill flip="none" rotWithShape="1">
              <a:gsLst>
                <a:gs pos="61000">
                  <a:srgbClr val="005825">
                    <a:lumMod val="20000"/>
                    <a:lumOff val="80000"/>
                    <a:alpha val="0"/>
                  </a:srgbClr>
                </a:gs>
                <a:gs pos="100000">
                  <a:srgbClr val="005825">
                    <a:lumMod val="75000"/>
                  </a:srgbClr>
                </a:gs>
              </a:gsLst>
              <a:lin ang="5400000" scaled="1"/>
              <a:tileRect/>
            </a:grad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p:spPr>
        <p:txBody>
          <a:bodyPr vert="horz" wrap="square" lIns="109728" tIns="54864" rIns="109728" bIns="54864" numCol="1" rtlCol="0" anchor="ctr" anchorCtr="0" compatLnSpc="1">
            <a:prstTxWarp prst="textNoShape">
              <a:avLst/>
            </a:prstTxWarp>
          </a:bodyPr>
          <a:lstStyle/>
          <a:p>
            <a:pPr marL="0" marR="0" lvl="0" indent="0" algn="ctr" defTabSz="1096963" rtl="0" eaLnBrk="0" fontAlgn="auto" latinLnBrk="0" hangingPunct="0">
              <a:lnSpc>
                <a:spcPct val="85000"/>
              </a:lnSpc>
              <a:spcBef>
                <a:spcPts val="0"/>
              </a:spcBef>
              <a:spcAft>
                <a:spcPts val="0"/>
              </a:spcAft>
              <a:buClrTx/>
              <a:buSzTx/>
              <a:buFontTx/>
              <a:buNone/>
              <a:tabLst/>
              <a:defRPr/>
            </a:pPr>
            <a:r>
              <a:rPr kumimoji="0" lang="da-DK" sz="1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rPr>
              <a:t>Role Tailored Client</a:t>
            </a:r>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cxnSp>
        <p:nvCxnSpPr>
          <p:cNvPr id="60" name="AutoShape 46"/>
          <p:cNvCxnSpPr>
            <a:cxnSpLocks noChangeShapeType="1"/>
            <a:stCxn id="58" idx="0"/>
            <a:endCxn id="59" idx="3"/>
          </p:cNvCxnSpPr>
          <p:nvPr/>
        </p:nvCxnSpPr>
        <p:spPr bwMode="auto">
          <a:xfrm rot="16200000" flipV="1">
            <a:off x="3051280" y="1714890"/>
            <a:ext cx="396082" cy="155152"/>
          </a:xfrm>
          <a:prstGeom prst="bentConnector2">
            <a:avLst/>
          </a:prstGeom>
          <a:noFill/>
          <a:ln w="34925">
            <a:solidFill>
              <a:srgbClr val="E85F17"/>
            </a:solidFill>
            <a:miter lim="800000"/>
            <a:headEnd/>
            <a:tailEnd/>
          </a:ln>
          <a:effectLst/>
        </p:spPr>
      </p:cxnSp>
      <p:cxnSp>
        <p:nvCxnSpPr>
          <p:cNvPr id="61" name="AutoShape 46"/>
          <p:cNvCxnSpPr>
            <a:cxnSpLocks noChangeShapeType="1"/>
            <a:endCxn id="59" idx="1"/>
          </p:cNvCxnSpPr>
          <p:nvPr/>
        </p:nvCxnSpPr>
        <p:spPr bwMode="auto">
          <a:xfrm rot="5400000" flipH="1" flipV="1">
            <a:off x="1677106" y="1719843"/>
            <a:ext cx="396093" cy="145260"/>
          </a:xfrm>
          <a:prstGeom prst="bentConnector2">
            <a:avLst/>
          </a:prstGeom>
          <a:noFill/>
          <a:ln w="34925">
            <a:solidFill>
              <a:srgbClr val="E85F17"/>
            </a:solidFill>
            <a:miter lim="800000"/>
            <a:headEnd/>
            <a:tailEnd/>
          </a:ln>
          <a:effectLst/>
        </p:spPr>
      </p:cxnSp>
      <p:sp>
        <p:nvSpPr>
          <p:cNvPr id="62" name="Text Box 73"/>
          <p:cNvSpPr txBox="1">
            <a:spLocks noChangeArrowheads="1"/>
          </p:cNvSpPr>
          <p:nvPr/>
        </p:nvSpPr>
        <p:spPr bwMode="auto">
          <a:xfrm rot="10800000">
            <a:off x="500034" y="5500702"/>
            <a:ext cx="503238" cy="1079500"/>
          </a:xfrm>
          <a:prstGeom prst="rect">
            <a:avLst/>
          </a:prstGeom>
          <a:noFill/>
          <a:ln w="9525">
            <a:noFill/>
            <a:miter lim="800000"/>
            <a:headEnd/>
            <a:tailEnd/>
          </a:ln>
          <a:effectLst/>
        </p:spPr>
        <p:txBody>
          <a:bodyPr vert="eaVert" lIns="0" tIns="0" rIns="0" bIns="0" anchor="t" anchorCtr="1"/>
          <a:lstStyle/>
          <a:p>
            <a:pPr algn="ctr" defTabSz="914363" rtl="0">
              <a:lnSpc>
                <a:spcPct val="80000"/>
              </a:lnSpc>
              <a:spcBef>
                <a:spcPct val="50000"/>
              </a:spcBef>
            </a:pPr>
            <a:r>
              <a:rPr lang="da-DK" sz="1300" kern="1200" dirty="0">
                <a:solidFill>
                  <a:srgbClr val="FFFFFF"/>
                </a:solidFill>
                <a:latin typeface="Segoe"/>
                <a:ea typeface="+mn-ea"/>
                <a:cs typeface="+mn-cs"/>
              </a:rPr>
              <a:t>Database</a:t>
            </a:r>
            <a:br>
              <a:rPr lang="da-DK" sz="1300" kern="1200" dirty="0">
                <a:solidFill>
                  <a:srgbClr val="FFFFFF"/>
                </a:solidFill>
                <a:latin typeface="Segoe"/>
                <a:ea typeface="+mn-ea"/>
                <a:cs typeface="+mn-cs"/>
              </a:rPr>
            </a:br>
            <a:r>
              <a:rPr lang="da-DK" sz="1300" kern="1200" dirty="0">
                <a:solidFill>
                  <a:srgbClr val="FFFFFF"/>
                </a:solidFill>
                <a:latin typeface="Segoe"/>
                <a:ea typeface="+mn-ea"/>
                <a:cs typeface="+mn-cs"/>
              </a:rPr>
              <a:t>Tier</a:t>
            </a:r>
            <a:endParaRPr lang="en-US" sz="1300" kern="1200" dirty="0">
              <a:solidFill>
                <a:srgbClr val="FFFFFF"/>
              </a:solidFill>
              <a:latin typeface="Segoe"/>
              <a:ea typeface="+mn-ea"/>
              <a:cs typeface="+mn-cs"/>
            </a:endParaRPr>
          </a:p>
        </p:txBody>
      </p:sp>
      <p:cxnSp>
        <p:nvCxnSpPr>
          <p:cNvPr id="63" name="Shape 62"/>
          <p:cNvCxnSpPr>
            <a:stCxn id="42" idx="0"/>
          </p:cNvCxnSpPr>
          <p:nvPr/>
        </p:nvCxnSpPr>
        <p:spPr bwMode="auto">
          <a:xfrm rot="16200000" flipV="1">
            <a:off x="1070296" y="2593086"/>
            <a:ext cx="101441" cy="1383589"/>
          </a:xfrm>
          <a:prstGeom prst="bentConnector2">
            <a:avLst/>
          </a:prstGeom>
          <a:noFill/>
          <a:ln w="34925">
            <a:solidFill>
              <a:srgbClr val="E85F17"/>
            </a:solidFill>
            <a:miter lim="800000"/>
            <a:headEnd/>
            <a:tailEnd type="oval" w="lg" len="med"/>
          </a:ln>
          <a:effectLst/>
        </p:spPr>
      </p:cxnSp>
      <p:cxnSp>
        <p:nvCxnSpPr>
          <p:cNvPr id="64" name="Elbow Connector 63"/>
          <p:cNvCxnSpPr/>
          <p:nvPr/>
        </p:nvCxnSpPr>
        <p:spPr bwMode="auto">
          <a:xfrm rot="5400000" flipH="1" flipV="1">
            <a:off x="2905368" y="2914073"/>
            <a:ext cx="841857" cy="1199"/>
          </a:xfrm>
          <a:prstGeom prst="bentConnector3">
            <a:avLst>
              <a:gd name="adj1" fmla="val 50000"/>
            </a:avLst>
          </a:prstGeom>
          <a:noFill/>
          <a:ln w="34925">
            <a:solidFill>
              <a:srgbClr val="E85F17"/>
            </a:solidFill>
            <a:miter lim="800000"/>
            <a:headEnd/>
            <a:tailEnd/>
          </a:ln>
          <a:effectLst/>
        </p:spPr>
      </p:cxnSp>
      <p:cxnSp>
        <p:nvCxnSpPr>
          <p:cNvPr id="65" name="Elbow Connector 64"/>
          <p:cNvCxnSpPr/>
          <p:nvPr/>
        </p:nvCxnSpPr>
        <p:spPr bwMode="auto">
          <a:xfrm rot="16200000" flipV="1">
            <a:off x="2139185" y="2152091"/>
            <a:ext cx="841857" cy="1521584"/>
          </a:xfrm>
          <a:prstGeom prst="bentConnector3">
            <a:avLst>
              <a:gd name="adj1" fmla="val 35434"/>
            </a:avLst>
          </a:prstGeom>
          <a:noFill/>
          <a:ln w="34925">
            <a:solidFill>
              <a:srgbClr val="E85F17"/>
            </a:solidFill>
            <a:miter lim="800000"/>
            <a:headEnd/>
            <a:tailEnd/>
          </a:ln>
          <a:effectLst/>
        </p:spPr>
      </p:cxnSp>
      <p:cxnSp>
        <p:nvCxnSpPr>
          <p:cNvPr id="66" name="Elbow Connector 65"/>
          <p:cNvCxnSpPr>
            <a:stCxn id="46" idx="2"/>
            <a:endCxn id="55" idx="1"/>
          </p:cNvCxnSpPr>
          <p:nvPr/>
        </p:nvCxnSpPr>
        <p:spPr bwMode="auto">
          <a:xfrm rot="5400000">
            <a:off x="2220990" y="5479239"/>
            <a:ext cx="692474" cy="2468"/>
          </a:xfrm>
          <a:prstGeom prst="bentConnector3">
            <a:avLst>
              <a:gd name="adj1" fmla="val 50000"/>
            </a:avLst>
          </a:prstGeom>
          <a:noFill/>
          <a:ln w="34925">
            <a:solidFill>
              <a:srgbClr val="E85F17"/>
            </a:solidFill>
            <a:miter lim="800000"/>
            <a:headEnd/>
            <a:tailEnd/>
          </a:ln>
          <a:effectLst/>
        </p:spPr>
      </p:cxnSp>
      <p:sp>
        <p:nvSpPr>
          <p:cNvPr id="68" name="Title 1"/>
          <p:cNvSpPr txBox="1">
            <a:spLocks/>
          </p:cNvSpPr>
          <p:nvPr/>
        </p:nvSpPr>
        <p:spPr>
          <a:xfrm>
            <a:off x="381600" y="230400"/>
            <a:ext cx="8382000" cy="553998"/>
          </a:xfrm>
          <a:prstGeom prst="rect">
            <a:avLst/>
          </a:prstGeom>
        </p:spPr>
        <p:txBody>
          <a:bodyPr/>
          <a:lstStyle/>
          <a:p>
            <a:pPr algn="l" defTabSz="914363" rtl="0">
              <a:lnSpc>
                <a:spcPct val="90000"/>
              </a:lnSpc>
              <a:defRPr/>
            </a:pPr>
            <a:endParaRPr lang="en-US" sz="40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endParaRPr>
          </a:p>
        </p:txBody>
      </p:sp>
      <p:sp>
        <p:nvSpPr>
          <p:cNvPr id="69" name="Title 68"/>
          <p:cNvSpPr>
            <a:spLocks noGrp="1"/>
          </p:cNvSpPr>
          <p:nvPr>
            <p:ph type="title"/>
          </p:nvPr>
        </p:nvSpPr>
        <p:spPr>
          <a:xfrm>
            <a:off x="357158" y="214290"/>
            <a:ext cx="8382000" cy="664797"/>
          </a:xfrm>
        </p:spPr>
        <p:txBody>
          <a:bodyPr/>
          <a:lstStyle/>
          <a:p>
            <a:r>
              <a:rPr smtClean="0"/>
              <a:t>High Level Architecture</a:t>
            </a:r>
            <a:endParaRPr lang="en-US" dirty="0"/>
          </a:p>
        </p:txBody>
      </p:sp>
      <p:cxnSp>
        <p:nvCxnSpPr>
          <p:cNvPr id="70" name="AutoShape 44"/>
          <p:cNvCxnSpPr>
            <a:cxnSpLocks noChangeShapeType="1"/>
          </p:cNvCxnSpPr>
          <p:nvPr/>
        </p:nvCxnSpPr>
        <p:spPr bwMode="auto">
          <a:xfrm rot="10800000">
            <a:off x="2370790" y="3759362"/>
            <a:ext cx="357188" cy="214312"/>
          </a:xfrm>
          <a:prstGeom prst="bentConnector3">
            <a:avLst>
              <a:gd name="adj1" fmla="val 50000"/>
            </a:avLst>
          </a:prstGeom>
          <a:noFill/>
          <a:ln w="34925">
            <a:solidFill>
              <a:srgbClr val="E85F17"/>
            </a:solidFill>
            <a:miter lim="800000"/>
            <a:headEnd/>
            <a:tailEnd/>
          </a:ln>
          <a:effectLst/>
        </p:spPr>
      </p:cxnSp>
      <p:sp>
        <p:nvSpPr>
          <p:cNvPr id="76" name="Text Placeholder 2"/>
          <p:cNvSpPr txBox="1">
            <a:spLocks/>
          </p:cNvSpPr>
          <p:nvPr/>
        </p:nvSpPr>
        <p:spPr>
          <a:xfrm>
            <a:off x="4714876" y="1142984"/>
            <a:ext cx="4048124" cy="5357850"/>
          </a:xfrm>
          <a:prstGeom prst="rect">
            <a:avLst/>
          </a:prstGeom>
        </p:spPr>
        <p:txBody>
          <a:bodyPr/>
          <a:lstStyle/>
          <a:p>
            <a:pPr marL="461963" marR="0" lvl="0" indent="-461963" algn="l" defTabSz="912813" rtl="0" eaLnBrk="1" fontAlgn="base" latinLnBrk="0" hangingPunct="1">
              <a:lnSpc>
                <a:spcPct val="90000"/>
              </a:lnSpc>
              <a:spcBef>
                <a:spcPct val="20000"/>
              </a:spcBef>
              <a:spcAft>
                <a:spcPct val="0"/>
              </a:spcAft>
              <a:buClrTx/>
              <a:buSzTx/>
              <a:buFontTx/>
              <a:buBlip>
                <a:blip r:embed="rId2"/>
              </a:buBlip>
              <a:tabLst/>
              <a:defRPr/>
            </a:pPr>
            <a:r>
              <a:rPr kumimoji="0" lang="en-US" sz="20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3T architecture</a:t>
            </a:r>
          </a:p>
          <a:p>
            <a:pPr marL="461963" marR="0" lvl="0" indent="-461963" algn="l" defTabSz="912813" rtl="0" eaLnBrk="1" fontAlgn="base" latinLnBrk="0" hangingPunct="1">
              <a:lnSpc>
                <a:spcPct val="90000"/>
              </a:lnSpc>
              <a:spcBef>
                <a:spcPct val="20000"/>
              </a:spcBef>
              <a:spcAft>
                <a:spcPct val="0"/>
              </a:spcAft>
              <a:buClrTx/>
              <a:buSzTx/>
              <a:buFontTx/>
              <a:buBlip>
                <a:blip r:embed="rId2"/>
              </a:buBlip>
              <a:tabLst/>
              <a:defRPr/>
            </a:pP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rPr>
              <a:t>ServiceTier</a:t>
            </a: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rPr>
              <a:t> 95% managed code</a:t>
            </a:r>
          </a:p>
          <a:p>
            <a:pPr marL="917576" lvl="1" indent="-461963">
              <a:lnSpc>
                <a:spcPct val="90000"/>
              </a:lnSpc>
              <a:spcBef>
                <a:spcPct val="20000"/>
              </a:spcBef>
              <a:buFontTx/>
              <a:buBlip>
                <a:blip r:embed="rId2"/>
              </a:buBlip>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rPr>
              <a:t>Only small part of kernel is unmanaged</a:t>
            </a:r>
          </a:p>
          <a:p>
            <a:pPr marL="917576" lvl="1" indent="-461963">
              <a:lnSpc>
                <a:spcPct val="90000"/>
              </a:lnSpc>
              <a:spcBef>
                <a:spcPct val="20000"/>
              </a:spcBef>
              <a:buFontTx/>
              <a:buBlip>
                <a:blip r:embed="rId2"/>
              </a:buBlip>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rPr>
              <a:t>Application is compiled to managed code</a:t>
            </a:r>
          </a:p>
          <a:p>
            <a:pPr marL="461963" marR="0" lvl="0" indent="-461963" algn="l" defTabSz="912813" rtl="0" eaLnBrk="1" fontAlgn="base" latinLnBrk="0" hangingPunct="1">
              <a:lnSpc>
                <a:spcPct val="90000"/>
              </a:lnSpc>
              <a:spcBef>
                <a:spcPct val="20000"/>
              </a:spcBef>
              <a:spcAft>
                <a:spcPct val="0"/>
              </a:spcAft>
              <a:buClrTx/>
              <a:buSzTx/>
              <a:buFontTx/>
              <a:buBlip>
                <a:blip r:embed="rId2"/>
              </a:buBlip>
              <a:tabLst/>
              <a:defRPr/>
            </a:pPr>
            <a:r>
              <a:rPr lang="en-US" sz="2000" noProof="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rPr>
              <a:t>Business Logic executes on Service Tier</a:t>
            </a:r>
          </a:p>
          <a:p>
            <a:pPr marL="461963" marR="0" lvl="0" indent="-461963" algn="l" defTabSz="912813" rtl="0" eaLnBrk="1" fontAlgn="base" latinLnBrk="0" hangingPunct="1">
              <a:lnSpc>
                <a:spcPct val="90000"/>
              </a:lnSpc>
              <a:spcBef>
                <a:spcPct val="20000"/>
              </a:spcBef>
              <a:spcAft>
                <a:spcPct val="0"/>
              </a:spcAft>
              <a:buClrTx/>
              <a:buSzTx/>
              <a:buFontTx/>
              <a:buBlip>
                <a:blip r:embed="rId2"/>
              </a:buBlip>
              <a:tabLst/>
              <a:defRPr/>
            </a:pPr>
            <a:r>
              <a:rPr kumimoji="0" lang="en-US" sz="2000" b="0" i="0" u="none" strike="noStrike" kern="1200" cap="none" spc="0" normalizeH="0" baseline="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“No</a:t>
            </a:r>
            <a:r>
              <a:rPr kumimoji="0" lang="en-US" sz="2000" b="0" i="0" u="none" strike="noStrike" kern="1200" cap="none" spc="0" normalizeH="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 code” on the Client</a:t>
            </a:r>
          </a:p>
          <a:p>
            <a:pPr marL="917576" lvl="1" indent="-461963">
              <a:lnSpc>
                <a:spcPct val="90000"/>
              </a:lnSpc>
              <a:spcBef>
                <a:spcPct val="20000"/>
              </a:spcBef>
              <a:buFontTx/>
              <a:buBlip>
                <a:blip r:embed="rId2"/>
              </a:buBlip>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rPr>
              <a:t>Only OCX’s and COM objects</a:t>
            </a:r>
            <a:endParaRPr kumimoji="0" lang="en-US" sz="2000" b="0" i="0" u="none" strike="noStrike" kern="1200" cap="none" spc="0" normalizeH="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endParaRPr>
          </a:p>
          <a:p>
            <a:pPr marL="461963" marR="0" lvl="0" indent="-461963" algn="l" defTabSz="912813" rtl="0" eaLnBrk="1" fontAlgn="base" latinLnBrk="0" hangingPunct="1">
              <a:lnSpc>
                <a:spcPct val="90000"/>
              </a:lnSpc>
              <a:spcBef>
                <a:spcPct val="20000"/>
              </a:spcBef>
              <a:spcAft>
                <a:spcPct val="0"/>
              </a:spcAft>
              <a:buClrTx/>
              <a:buSzTx/>
              <a:buFontTx/>
              <a:buBlip>
                <a:blip r:embed="rId2"/>
              </a:buBlip>
              <a:tabLst/>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rPr>
              <a:t>SQL Reporting Services</a:t>
            </a:r>
          </a:p>
          <a:p>
            <a:pPr marL="917576" lvl="1" indent="-461963">
              <a:lnSpc>
                <a:spcPct val="90000"/>
              </a:lnSpc>
              <a:spcBef>
                <a:spcPct val="20000"/>
              </a:spcBef>
              <a:buFontTx/>
              <a:buBlip>
                <a:blip r:embed="rId2"/>
              </a:buBlip>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rPr>
              <a:t>Still support for Classic Reports</a:t>
            </a:r>
          </a:p>
          <a:p>
            <a:pPr marL="461963" marR="0" lvl="0" indent="-461963" algn="l" defTabSz="912813" rtl="0" eaLnBrk="1" fontAlgn="base" latinLnBrk="0" hangingPunct="1">
              <a:lnSpc>
                <a:spcPct val="90000"/>
              </a:lnSpc>
              <a:spcBef>
                <a:spcPct val="20000"/>
              </a:spcBef>
              <a:spcAft>
                <a:spcPct val="0"/>
              </a:spcAft>
              <a:buClrTx/>
              <a:buSzTx/>
              <a:buFontTx/>
              <a:buBlip>
                <a:blip r:embed="rId2"/>
              </a:buBlip>
              <a:tabLst/>
              <a:defRPr/>
            </a:pPr>
            <a:r>
              <a:rPr kumimoji="0" lang="en-US" sz="2000" b="0" i="0" u="none" strike="noStrike" kern="1200" cap="none" spc="0" normalizeH="0" baseline="0" noProof="0" dirty="0" smtClean="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rPr>
              <a:t>Web Services…</a:t>
            </a:r>
            <a:endParaRPr kumimoji="0" lang="en-US" sz="2000" b="0" i="0" u="none" strike="noStrike" kern="1200" cap="none" spc="0" normalizeH="0" baseline="0" noProof="0" dirty="0">
              <a:ln>
                <a:noFill/>
              </a:ln>
              <a:gradFill>
                <a:gsLst>
                  <a:gs pos="50000">
                    <a:schemeClr val="tx1"/>
                  </a:gs>
                  <a:gs pos="100000">
                    <a:schemeClr val="tx1"/>
                  </a:gs>
                </a:gsLst>
                <a:lin ang="5400000" scaled="0"/>
              </a:gra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advTm="249457">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JIT compile directory</a:t>
            </a:r>
            <a:endParaRPr lang="en-US" dirty="0"/>
          </a:p>
        </p:txBody>
      </p:sp>
      <p:sp>
        <p:nvSpPr>
          <p:cNvPr id="3" name="Text Placeholder 2"/>
          <p:cNvSpPr>
            <a:spLocks noGrp="1"/>
          </p:cNvSpPr>
          <p:nvPr>
            <p:ph type="body" sz="quarter" idx="10"/>
          </p:nvPr>
        </p:nvSpPr>
        <p:spPr/>
        <p:txBody>
          <a:bodyPr/>
          <a:lstStyle/>
          <a:p>
            <a:r>
              <a:rPr lang="en-US" dirty="0" smtClean="0"/>
              <a:t>C:\Documents and Settings\All Users\Application Data\Microsoft\Microsoft Dynamics NAV\60\Server</a:t>
            </a:r>
            <a:endParaRPr lang="en-US" dirty="0"/>
          </a:p>
        </p:txBody>
      </p:sp>
      <p:sp>
        <p:nvSpPr>
          <p:cNvPr id="4" name="TextBox 3"/>
          <p:cNvSpPr txBox="1"/>
          <p:nvPr/>
        </p:nvSpPr>
        <p:spPr>
          <a:xfrm rot="18958574">
            <a:off x="7433838" y="5553317"/>
            <a:ext cx="1415772" cy="584775"/>
          </a:xfrm>
          <a:prstGeom prst="rect">
            <a:avLst/>
          </a:prstGeom>
          <a:noFill/>
        </p:spPr>
        <p:txBody>
          <a:bodyPr wrap="none" rtlCol="0">
            <a:spAutoFit/>
          </a:bodyPr>
          <a:lstStyle/>
          <a:p>
            <a:r>
              <a:rPr lang="en-US" sz="3200" dirty="0" smtClean="0">
                <a:solidFill>
                  <a:srgbClr val="FF0000"/>
                </a:solidFill>
              </a:rPr>
              <a:t>DEMO</a:t>
            </a:r>
            <a:endParaRPr lang="en-US" sz="3200" dirty="0">
              <a:solidFill>
                <a:srgbClr val="FF0000"/>
              </a:solidFill>
            </a:endParaRPr>
          </a:p>
        </p:txBody>
      </p:sp>
    </p:spTree>
  </p:cSld>
  <p:clrMapOvr>
    <a:masterClrMapping/>
  </p:clrMapOvr>
  <p:transition advTm="3316">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7" name="Picture 2" descr="Microsoft logo and tagline"/>
          <p:cNvPicPr>
            <a:picLocks noChangeAspect="1" noChangeArrowheads="1"/>
          </p:cNvPicPr>
          <p:nvPr/>
        </p:nvPicPr>
        <p:blipFill>
          <a:blip r:embed="rId3"/>
          <a:srcRect/>
          <a:stretch>
            <a:fillRect/>
          </a:stretch>
        </p:blipFill>
        <p:spPr bwMode="black">
          <a:xfrm>
            <a:off x="1601788" y="2787650"/>
            <a:ext cx="5940425" cy="1282700"/>
          </a:xfrm>
          <a:prstGeom prst="rect">
            <a:avLst/>
          </a:prstGeom>
          <a:noFill/>
          <a:ln w="9525">
            <a:noFill/>
            <a:miter lim="800000"/>
            <a:headEnd/>
            <a:tailEnd/>
          </a:ln>
        </p:spPr>
      </p:pic>
      <p:sp>
        <p:nvSpPr>
          <p:cNvPr id="60418" name="Text Box 3"/>
          <p:cNvSpPr txBox="1">
            <a:spLocks noChangeArrowheads="1"/>
          </p:cNvSpPr>
          <p:nvPr/>
        </p:nvSpPr>
        <p:spPr bwMode="blackWhite">
          <a:xfrm>
            <a:off x="381000" y="60833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a:latin typeface="Segoe"/>
                <a:cs typeface="Arial" charset="0"/>
              </a:rPr>
              <a:t>© 2008 Microsoft Corporation. All rights reserved. Microsoft, Windows, Windows Vista and other product names are or may be registered trademarks and/or trademarks in the U.S. and/or other countries.</a:t>
            </a:r>
          </a:p>
          <a:p>
            <a:pPr algn="ctr" eaLnBrk="0" hangingPunct="0"/>
            <a:r>
              <a:rPr lang="en-US" sz="700">
                <a:latin typeface="Segoe"/>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latin typeface="Segoe"/>
                <a:cs typeface="Arial" charset="0"/>
              </a:rPr>
            </a:br>
            <a:r>
              <a:rPr lang="en-US" sz="700">
                <a:latin typeface="Segoe"/>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WebServices - the simple story</a:t>
            </a:r>
            <a:endParaRPr lang="en-US" dirty="0"/>
          </a:p>
        </p:txBody>
      </p:sp>
      <p:sp>
        <p:nvSpPr>
          <p:cNvPr id="4" name="Text Placeholder 3"/>
          <p:cNvSpPr>
            <a:spLocks noGrp="1"/>
          </p:cNvSpPr>
          <p:nvPr>
            <p:ph type="body" sz="quarter" idx="10"/>
          </p:nvPr>
        </p:nvSpPr>
        <p:spPr>
          <a:xfrm>
            <a:off x="381000" y="1411552"/>
            <a:ext cx="8382000" cy="2277547"/>
          </a:xfrm>
        </p:spPr>
        <p:txBody>
          <a:bodyPr/>
          <a:lstStyle/>
          <a:p>
            <a:r>
              <a:rPr lang="en-US" dirty="0" smtClean="0"/>
              <a:t>Pages and </a:t>
            </a:r>
            <a:r>
              <a:rPr lang="en-US" dirty="0" err="1" smtClean="0"/>
              <a:t>Codeunits</a:t>
            </a:r>
            <a:r>
              <a:rPr lang="en-US" dirty="0" smtClean="0"/>
              <a:t> can be exposed as </a:t>
            </a:r>
            <a:r>
              <a:rPr lang="en-US" dirty="0" err="1" smtClean="0"/>
              <a:t>webservices</a:t>
            </a:r>
            <a:r>
              <a:rPr lang="en-US" dirty="0" smtClean="0"/>
              <a:t> and used by any </a:t>
            </a:r>
            <a:r>
              <a:rPr lang="en-US" dirty="0" err="1" smtClean="0"/>
              <a:t>webservice</a:t>
            </a:r>
            <a:r>
              <a:rPr lang="en-US" dirty="0" smtClean="0"/>
              <a:t> consumer</a:t>
            </a:r>
          </a:p>
          <a:p>
            <a:pPr lvl="1"/>
            <a:r>
              <a:rPr lang="en-US" dirty="0" smtClean="0"/>
              <a:t>Consumer uses Windows Authentication</a:t>
            </a:r>
          </a:p>
          <a:p>
            <a:pPr lvl="1"/>
            <a:r>
              <a:rPr lang="en-US" dirty="0" smtClean="0"/>
              <a:t>Supports SSL</a:t>
            </a:r>
          </a:p>
        </p:txBody>
      </p:sp>
      <p:sp>
        <p:nvSpPr>
          <p:cNvPr id="5" name="TextBox 4"/>
          <p:cNvSpPr txBox="1"/>
          <p:nvPr/>
        </p:nvSpPr>
        <p:spPr>
          <a:xfrm rot="18830688">
            <a:off x="7433838" y="5553317"/>
            <a:ext cx="1415772" cy="584775"/>
          </a:xfrm>
          <a:prstGeom prst="rect">
            <a:avLst/>
          </a:prstGeom>
          <a:noFill/>
        </p:spPr>
        <p:txBody>
          <a:bodyPr wrap="none" rtlCol="0">
            <a:spAutoFit/>
          </a:bodyPr>
          <a:lstStyle/>
          <a:p>
            <a:r>
              <a:rPr lang="en-US" sz="3200" dirty="0" smtClean="0">
                <a:solidFill>
                  <a:srgbClr val="FF0000"/>
                </a:solidFill>
              </a:rPr>
              <a:t>DEMO</a:t>
            </a:r>
            <a:endParaRPr lang="en-US" sz="3200" dirty="0">
              <a:solidFill>
                <a:srgbClr val="FF0000"/>
              </a:solidFill>
            </a:endParaRPr>
          </a:p>
        </p:txBody>
      </p:sp>
    </p:spTree>
    <p:custDataLst>
      <p:tags r:id="rId1"/>
    </p:custDataLst>
  </p:cSld>
  <p:clrMapOvr>
    <a:masterClrMapping/>
  </p:clrMapOvr>
  <p:transition advTm="49728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Strongly typed WS access</a:t>
            </a:r>
            <a:endParaRPr lang="en-US" dirty="0"/>
          </a:p>
        </p:txBody>
      </p:sp>
      <p:sp>
        <p:nvSpPr>
          <p:cNvPr id="3" name="Text Placeholder 2"/>
          <p:cNvSpPr>
            <a:spLocks noGrp="1"/>
          </p:cNvSpPr>
          <p:nvPr>
            <p:ph type="body" sz="quarter" idx="10"/>
          </p:nvPr>
        </p:nvSpPr>
        <p:spPr>
          <a:xfrm>
            <a:off x="381000" y="1411552"/>
            <a:ext cx="8382000" cy="4690515"/>
          </a:xfrm>
        </p:spPr>
        <p:txBody>
          <a:bodyPr/>
          <a:lstStyle/>
          <a:p>
            <a:r>
              <a:rPr lang="en-US" dirty="0" smtClean="0"/>
              <a:t>Examples</a:t>
            </a:r>
          </a:p>
          <a:p>
            <a:pPr lvl="1"/>
            <a:r>
              <a:rPr lang="en-US" dirty="0" smtClean="0"/>
              <a:t>Adding orders from a Web portal</a:t>
            </a:r>
          </a:p>
          <a:p>
            <a:pPr lvl="1"/>
            <a:r>
              <a:rPr lang="en-US" dirty="0" smtClean="0"/>
              <a:t>Invoking Business Logic</a:t>
            </a:r>
          </a:p>
          <a:p>
            <a:pPr lvl="1"/>
            <a:r>
              <a:rPr lang="en-US" dirty="0" smtClean="0"/>
              <a:t>Search functionality</a:t>
            </a:r>
          </a:p>
          <a:p>
            <a:r>
              <a:rPr lang="en-US" dirty="0" smtClean="0"/>
              <a:t>Using</a:t>
            </a:r>
          </a:p>
          <a:p>
            <a:pPr lvl="1"/>
            <a:r>
              <a:rPr lang="en-US" dirty="0" smtClean="0"/>
              <a:t>Typically using specially designed Pages &amp; </a:t>
            </a:r>
            <a:r>
              <a:rPr lang="en-US" dirty="0" err="1" smtClean="0"/>
              <a:t>Codeunits</a:t>
            </a:r>
            <a:endParaRPr lang="en-US" dirty="0" smtClean="0"/>
          </a:p>
          <a:p>
            <a:pPr lvl="1"/>
            <a:r>
              <a:rPr lang="en-US" dirty="0" smtClean="0"/>
              <a:t>Visual studio and C#</a:t>
            </a:r>
          </a:p>
          <a:p>
            <a:pPr lvl="1"/>
            <a:r>
              <a:rPr lang="en-US" dirty="0" smtClean="0"/>
              <a:t>Running client side (Integration)</a:t>
            </a:r>
          </a:p>
          <a:p>
            <a:pPr lvl="1"/>
            <a:r>
              <a:rPr lang="en-US" dirty="0" smtClean="0"/>
              <a:t>Running server side (</a:t>
            </a:r>
            <a:r>
              <a:rPr lang="en-US" dirty="0" err="1" smtClean="0"/>
              <a:t>webapp</a:t>
            </a:r>
            <a:r>
              <a:rPr lang="en-US" dirty="0" smtClean="0"/>
              <a:t> / process)</a:t>
            </a:r>
          </a:p>
        </p:txBody>
      </p:sp>
      <p:sp>
        <p:nvSpPr>
          <p:cNvPr id="5" name="TextBox 4"/>
          <p:cNvSpPr txBox="1"/>
          <p:nvPr/>
        </p:nvSpPr>
        <p:spPr>
          <a:xfrm rot="18830688">
            <a:off x="7433838" y="5553317"/>
            <a:ext cx="1415772" cy="584775"/>
          </a:xfrm>
          <a:prstGeom prst="rect">
            <a:avLst/>
          </a:prstGeom>
          <a:noFill/>
        </p:spPr>
        <p:txBody>
          <a:bodyPr wrap="none" rtlCol="0">
            <a:spAutoFit/>
          </a:bodyPr>
          <a:lstStyle/>
          <a:p>
            <a:r>
              <a:rPr lang="en-US" sz="3200" dirty="0" smtClean="0">
                <a:solidFill>
                  <a:srgbClr val="FF0000"/>
                </a:solidFill>
              </a:rPr>
              <a:t>DEMO</a:t>
            </a:r>
            <a:endParaRPr lang="en-US" sz="3200" dirty="0">
              <a:solidFill>
                <a:srgbClr val="FF0000"/>
              </a:solidFill>
            </a:endParaRPr>
          </a:p>
        </p:txBody>
      </p:sp>
    </p:spTree>
    <p:custDataLst>
      <p:tags r:id="rId1"/>
    </p:custDataLst>
  </p:cSld>
  <p:clrMapOvr>
    <a:masterClrMapping/>
  </p:clrMapOvr>
  <p:transition advTm="93725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Initializing the service</a:t>
            </a:r>
            <a:endParaRPr lang="en-US" dirty="0"/>
          </a:p>
        </p:txBody>
      </p:sp>
      <p:sp>
        <p:nvSpPr>
          <p:cNvPr id="5" name="Text Placeholder 4"/>
          <p:cNvSpPr>
            <a:spLocks noGrp="1"/>
          </p:cNvSpPr>
          <p:nvPr>
            <p:ph type="body" sz="quarter" idx="10"/>
          </p:nvPr>
        </p:nvSpPr>
        <p:spPr/>
        <p:txBody>
          <a:bodyPr/>
          <a:lstStyle/>
          <a:p>
            <a:r>
              <a:rPr lang="en-US" sz="2000" dirty="0" err="1" smtClean="0">
                <a:solidFill>
                  <a:schemeClr val="tx2">
                    <a:lumMod val="40000"/>
                    <a:lumOff val="60000"/>
                  </a:schemeClr>
                </a:solidFill>
              </a:rPr>
              <a:t>Customer_Service</a:t>
            </a:r>
            <a:r>
              <a:rPr lang="en-US" sz="2000" dirty="0" smtClean="0"/>
              <a:t> service = </a:t>
            </a:r>
            <a:r>
              <a:rPr lang="en-US" sz="2000" dirty="0" smtClean="0">
                <a:solidFill>
                  <a:schemeClr val="tx2">
                    <a:lumMod val="60000"/>
                    <a:lumOff val="40000"/>
                  </a:schemeClr>
                </a:solidFill>
              </a:rPr>
              <a:t>new</a:t>
            </a:r>
            <a:r>
              <a:rPr lang="en-US" sz="2000" dirty="0" smtClean="0"/>
              <a:t> </a:t>
            </a:r>
            <a:r>
              <a:rPr lang="en-US" sz="2000" dirty="0" err="1" smtClean="0">
                <a:solidFill>
                  <a:schemeClr val="tx2">
                    <a:lumMod val="40000"/>
                    <a:lumOff val="60000"/>
                  </a:schemeClr>
                </a:solidFill>
              </a:rPr>
              <a:t>Customer_Service</a:t>
            </a:r>
            <a:r>
              <a:rPr lang="en-US" sz="2000" dirty="0" smtClean="0"/>
              <a:t>();</a:t>
            </a:r>
          </a:p>
          <a:p>
            <a:r>
              <a:rPr lang="en-US" sz="2000" dirty="0" err="1" smtClean="0"/>
              <a:t>service.UseDefaultCredentials</a:t>
            </a:r>
            <a:r>
              <a:rPr lang="en-US" sz="2000" dirty="0" smtClean="0"/>
              <a:t> = </a:t>
            </a:r>
            <a:r>
              <a:rPr lang="en-US" sz="2000" dirty="0" smtClean="0">
                <a:solidFill>
                  <a:schemeClr val="tx2">
                    <a:lumMod val="60000"/>
                    <a:lumOff val="40000"/>
                  </a:schemeClr>
                </a:solidFill>
              </a:rPr>
              <a:t>true</a:t>
            </a:r>
            <a:r>
              <a:rPr lang="en-US" sz="2000" dirty="0" smtClean="0"/>
              <a:t>;</a:t>
            </a:r>
            <a:endParaRPr lang="en-US" sz="2000" dirty="0"/>
          </a:p>
        </p:txBody>
      </p:sp>
    </p:spTree>
  </p:cSld>
  <p:clrMapOvr>
    <a:masterClrMapping/>
  </p:clrMapOvr>
  <p:transition advTm="5593">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Creating a filter specification</a:t>
            </a:r>
            <a:endParaRPr lang="en-US" dirty="0"/>
          </a:p>
        </p:txBody>
      </p:sp>
      <p:sp>
        <p:nvSpPr>
          <p:cNvPr id="3" name="Text Placeholder 2"/>
          <p:cNvSpPr>
            <a:spLocks noGrp="1"/>
          </p:cNvSpPr>
          <p:nvPr>
            <p:ph type="body" sz="quarter" idx="10"/>
          </p:nvPr>
        </p:nvSpPr>
        <p:spPr>
          <a:xfrm>
            <a:off x="722313" y="1905000"/>
            <a:ext cx="8040688" cy="1969770"/>
          </a:xfrm>
        </p:spPr>
        <p:txBody>
          <a:bodyPr/>
          <a:lstStyle/>
          <a:p>
            <a:r>
              <a:rPr lang="en-US" sz="2000" dirty="0" err="1" smtClean="0">
                <a:solidFill>
                  <a:schemeClr val="tx2">
                    <a:lumMod val="40000"/>
                    <a:lumOff val="60000"/>
                  </a:schemeClr>
                </a:solidFill>
              </a:rPr>
              <a:t>Customer_Service</a:t>
            </a:r>
            <a:r>
              <a:rPr lang="en-US" sz="2000" dirty="0" smtClean="0"/>
              <a:t> service = </a:t>
            </a:r>
            <a:r>
              <a:rPr lang="en-US" sz="2000" dirty="0" smtClean="0">
                <a:solidFill>
                  <a:schemeClr val="tx2">
                    <a:lumMod val="60000"/>
                    <a:lumOff val="40000"/>
                  </a:schemeClr>
                </a:solidFill>
              </a:rPr>
              <a:t>new</a:t>
            </a:r>
            <a:r>
              <a:rPr lang="en-US" sz="2000" dirty="0" smtClean="0"/>
              <a:t> </a:t>
            </a:r>
            <a:r>
              <a:rPr lang="en-US" sz="2000" dirty="0" err="1" smtClean="0">
                <a:solidFill>
                  <a:schemeClr val="tx2">
                    <a:lumMod val="40000"/>
                    <a:lumOff val="60000"/>
                  </a:schemeClr>
                </a:solidFill>
              </a:rPr>
              <a:t>Customer_Service</a:t>
            </a:r>
            <a:r>
              <a:rPr lang="en-US" sz="2000" dirty="0" smtClean="0"/>
              <a:t>();</a:t>
            </a:r>
          </a:p>
          <a:p>
            <a:r>
              <a:rPr lang="en-US" sz="2000" dirty="0" err="1" smtClean="0"/>
              <a:t>service.UseDefaultCredentials</a:t>
            </a:r>
            <a:r>
              <a:rPr lang="en-US" sz="2000" dirty="0" smtClean="0"/>
              <a:t> = </a:t>
            </a:r>
            <a:r>
              <a:rPr lang="en-US" sz="2000" dirty="0" smtClean="0">
                <a:solidFill>
                  <a:schemeClr val="tx2">
                    <a:lumMod val="60000"/>
                    <a:lumOff val="40000"/>
                  </a:schemeClr>
                </a:solidFill>
              </a:rPr>
              <a:t>true</a:t>
            </a:r>
            <a:r>
              <a:rPr lang="en-US" sz="2000" dirty="0" smtClean="0"/>
              <a:t>;</a:t>
            </a:r>
          </a:p>
          <a:p>
            <a:endParaRPr lang="en-US" sz="2000" dirty="0" smtClean="0">
              <a:solidFill>
                <a:schemeClr val="tx2">
                  <a:lumMod val="40000"/>
                  <a:lumOff val="60000"/>
                </a:schemeClr>
              </a:solidFill>
            </a:endParaRPr>
          </a:p>
          <a:p>
            <a:r>
              <a:rPr lang="en-US" sz="2000" dirty="0" err="1" smtClean="0">
                <a:solidFill>
                  <a:schemeClr val="tx2">
                    <a:lumMod val="40000"/>
                    <a:lumOff val="60000"/>
                  </a:schemeClr>
                </a:solidFill>
              </a:rPr>
              <a:t>Customer_Filter</a:t>
            </a:r>
            <a:r>
              <a:rPr lang="en-US" sz="2000" dirty="0" smtClean="0"/>
              <a:t> filter = </a:t>
            </a:r>
            <a:r>
              <a:rPr lang="en-US" sz="2000" dirty="0" smtClean="0">
                <a:solidFill>
                  <a:schemeClr val="tx2">
                    <a:lumMod val="60000"/>
                    <a:lumOff val="40000"/>
                  </a:schemeClr>
                </a:solidFill>
              </a:rPr>
              <a:t>new</a:t>
            </a:r>
            <a:r>
              <a:rPr lang="en-US" sz="2000" dirty="0" smtClean="0"/>
              <a:t> </a:t>
            </a:r>
            <a:r>
              <a:rPr lang="en-US" sz="2000" dirty="0" err="1" smtClean="0">
                <a:solidFill>
                  <a:schemeClr val="tx2">
                    <a:lumMod val="40000"/>
                    <a:lumOff val="60000"/>
                  </a:schemeClr>
                </a:solidFill>
              </a:rPr>
              <a:t>Customer_Filter</a:t>
            </a:r>
            <a:r>
              <a:rPr lang="en-US" sz="2000" dirty="0" smtClean="0"/>
              <a:t>();</a:t>
            </a:r>
          </a:p>
          <a:p>
            <a:r>
              <a:rPr lang="en-US" sz="2000" dirty="0" err="1" smtClean="0"/>
              <a:t>filter.Field</a:t>
            </a:r>
            <a:r>
              <a:rPr lang="en-US" sz="2000" dirty="0" smtClean="0"/>
              <a:t> = </a:t>
            </a:r>
            <a:r>
              <a:rPr lang="en-US" sz="2000" dirty="0" err="1" smtClean="0">
                <a:solidFill>
                  <a:schemeClr val="tx2">
                    <a:lumMod val="40000"/>
                    <a:lumOff val="60000"/>
                  </a:schemeClr>
                </a:solidFill>
              </a:rPr>
              <a:t>Customer_Fields</a:t>
            </a:r>
            <a:r>
              <a:rPr lang="en-US" sz="2000" dirty="0" err="1" smtClean="0"/>
              <a:t>.Location_Code</a:t>
            </a:r>
            <a:r>
              <a:rPr lang="en-US" sz="2000" dirty="0" smtClean="0"/>
              <a:t>;</a:t>
            </a:r>
          </a:p>
          <a:p>
            <a:r>
              <a:rPr lang="en-US" sz="2000" dirty="0" err="1" smtClean="0"/>
              <a:t>filter.Criteria</a:t>
            </a:r>
            <a:r>
              <a:rPr lang="en-US" sz="2000" dirty="0" smtClean="0"/>
              <a:t> = </a:t>
            </a:r>
            <a:r>
              <a:rPr lang="en-US" sz="2000" dirty="0" smtClean="0">
                <a:solidFill>
                  <a:srgbClr val="FF0000"/>
                </a:solidFill>
              </a:rPr>
              <a:t>"=YELLOW"</a:t>
            </a:r>
            <a:r>
              <a:rPr lang="en-US" sz="2000" dirty="0" smtClean="0"/>
              <a:t>;</a:t>
            </a:r>
            <a:endParaRPr lang="en-US" sz="2000" dirty="0"/>
          </a:p>
        </p:txBody>
      </p:sp>
    </p:spTree>
  </p:cSld>
  <p:clrMapOvr>
    <a:masterClrMapping/>
  </p:clrMapOvr>
  <p:transition advTm="2328">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Reading the data</a:t>
            </a:r>
            <a:endParaRPr lang="en-US" dirty="0"/>
          </a:p>
        </p:txBody>
      </p:sp>
      <p:sp>
        <p:nvSpPr>
          <p:cNvPr id="3" name="Text Placeholder 2"/>
          <p:cNvSpPr>
            <a:spLocks noGrp="1"/>
          </p:cNvSpPr>
          <p:nvPr>
            <p:ph type="body" sz="quarter" idx="10"/>
          </p:nvPr>
        </p:nvSpPr>
        <p:spPr>
          <a:xfrm>
            <a:off x="722313" y="1905000"/>
            <a:ext cx="8040688" cy="2923877"/>
          </a:xfrm>
        </p:spPr>
        <p:txBody>
          <a:bodyPr/>
          <a:lstStyle/>
          <a:p>
            <a:r>
              <a:rPr lang="en-US" sz="2000" dirty="0" err="1" smtClean="0">
                <a:solidFill>
                  <a:schemeClr val="tx2">
                    <a:lumMod val="40000"/>
                    <a:lumOff val="60000"/>
                  </a:schemeClr>
                </a:solidFill>
              </a:rPr>
              <a:t>Customer_Service</a:t>
            </a:r>
            <a:r>
              <a:rPr lang="en-US" sz="2000" dirty="0" smtClean="0"/>
              <a:t> service = </a:t>
            </a:r>
            <a:r>
              <a:rPr lang="en-US" sz="2000" dirty="0" smtClean="0">
                <a:solidFill>
                  <a:schemeClr val="tx2">
                    <a:lumMod val="60000"/>
                    <a:lumOff val="40000"/>
                  </a:schemeClr>
                </a:solidFill>
              </a:rPr>
              <a:t>new</a:t>
            </a:r>
            <a:r>
              <a:rPr lang="en-US" sz="2000" dirty="0" smtClean="0"/>
              <a:t> </a:t>
            </a:r>
            <a:r>
              <a:rPr lang="en-US" sz="2000" dirty="0" err="1" smtClean="0">
                <a:solidFill>
                  <a:schemeClr val="tx2">
                    <a:lumMod val="40000"/>
                    <a:lumOff val="60000"/>
                  </a:schemeClr>
                </a:solidFill>
              </a:rPr>
              <a:t>Customer_Service</a:t>
            </a:r>
            <a:r>
              <a:rPr lang="en-US" sz="2000" dirty="0" smtClean="0"/>
              <a:t>();</a:t>
            </a:r>
          </a:p>
          <a:p>
            <a:r>
              <a:rPr lang="en-US" sz="2000" dirty="0" err="1" smtClean="0"/>
              <a:t>service.UseDefaultCredentials</a:t>
            </a:r>
            <a:r>
              <a:rPr lang="en-US" sz="2000" dirty="0" smtClean="0"/>
              <a:t> = </a:t>
            </a:r>
            <a:r>
              <a:rPr lang="en-US" sz="2000" dirty="0" smtClean="0">
                <a:solidFill>
                  <a:schemeClr val="tx2">
                    <a:lumMod val="60000"/>
                    <a:lumOff val="40000"/>
                  </a:schemeClr>
                </a:solidFill>
              </a:rPr>
              <a:t>true</a:t>
            </a:r>
            <a:r>
              <a:rPr lang="en-US" sz="2000" dirty="0" smtClean="0"/>
              <a:t>;</a:t>
            </a:r>
          </a:p>
          <a:p>
            <a:endParaRPr lang="en-US" sz="2000" dirty="0" smtClean="0">
              <a:solidFill>
                <a:schemeClr val="tx2">
                  <a:lumMod val="40000"/>
                  <a:lumOff val="60000"/>
                </a:schemeClr>
              </a:solidFill>
            </a:endParaRPr>
          </a:p>
          <a:p>
            <a:r>
              <a:rPr lang="en-US" sz="2000" dirty="0" err="1" smtClean="0">
                <a:solidFill>
                  <a:schemeClr val="tx2">
                    <a:lumMod val="40000"/>
                    <a:lumOff val="60000"/>
                  </a:schemeClr>
                </a:solidFill>
              </a:rPr>
              <a:t>Customer_Filter</a:t>
            </a:r>
            <a:r>
              <a:rPr lang="en-US" sz="2000" dirty="0" smtClean="0"/>
              <a:t> filter = </a:t>
            </a:r>
            <a:r>
              <a:rPr lang="en-US" sz="2000" dirty="0" smtClean="0">
                <a:solidFill>
                  <a:schemeClr val="tx2">
                    <a:lumMod val="60000"/>
                    <a:lumOff val="40000"/>
                  </a:schemeClr>
                </a:solidFill>
              </a:rPr>
              <a:t>new</a:t>
            </a:r>
            <a:r>
              <a:rPr lang="en-US" sz="2000" dirty="0" smtClean="0"/>
              <a:t> </a:t>
            </a:r>
            <a:r>
              <a:rPr lang="en-US" sz="2000" dirty="0" err="1" smtClean="0">
                <a:solidFill>
                  <a:schemeClr val="tx2">
                    <a:lumMod val="40000"/>
                    <a:lumOff val="60000"/>
                  </a:schemeClr>
                </a:solidFill>
              </a:rPr>
              <a:t>Customer_Filter</a:t>
            </a:r>
            <a:r>
              <a:rPr lang="en-US" sz="2000" dirty="0" smtClean="0"/>
              <a:t>();</a:t>
            </a:r>
          </a:p>
          <a:p>
            <a:r>
              <a:rPr lang="en-US" sz="2000" dirty="0" err="1" smtClean="0"/>
              <a:t>filter.Field</a:t>
            </a:r>
            <a:r>
              <a:rPr lang="en-US" sz="2000" dirty="0" smtClean="0"/>
              <a:t> = </a:t>
            </a:r>
            <a:r>
              <a:rPr lang="en-US" sz="2000" dirty="0" err="1" smtClean="0">
                <a:solidFill>
                  <a:schemeClr val="tx2">
                    <a:lumMod val="40000"/>
                    <a:lumOff val="60000"/>
                  </a:schemeClr>
                </a:solidFill>
              </a:rPr>
              <a:t>Customer_Fields</a:t>
            </a:r>
            <a:r>
              <a:rPr lang="en-US" sz="2000" dirty="0" err="1" smtClean="0"/>
              <a:t>.Location_Code</a:t>
            </a:r>
            <a:r>
              <a:rPr lang="en-US" sz="2000" dirty="0" smtClean="0"/>
              <a:t>;</a:t>
            </a:r>
          </a:p>
          <a:p>
            <a:r>
              <a:rPr lang="en-US" sz="2000" dirty="0" err="1" smtClean="0"/>
              <a:t>filter.Criteria</a:t>
            </a:r>
            <a:r>
              <a:rPr lang="en-US" sz="2000" dirty="0" smtClean="0"/>
              <a:t> = </a:t>
            </a:r>
            <a:r>
              <a:rPr lang="en-US" sz="2000" dirty="0" smtClean="0">
                <a:solidFill>
                  <a:srgbClr val="FF0000"/>
                </a:solidFill>
              </a:rPr>
              <a:t>"=YELLOW"</a:t>
            </a:r>
            <a:r>
              <a:rPr lang="en-US" sz="2000" dirty="0" smtClean="0"/>
              <a:t>;</a:t>
            </a:r>
          </a:p>
          <a:p>
            <a:endParaRPr lang="en-US" sz="2000" dirty="0" smtClean="0">
              <a:solidFill>
                <a:schemeClr val="tx2">
                  <a:lumMod val="40000"/>
                  <a:lumOff val="60000"/>
                </a:schemeClr>
              </a:solidFill>
            </a:endParaRPr>
          </a:p>
          <a:p>
            <a:r>
              <a:rPr lang="en-US" sz="2000" dirty="0" smtClean="0">
                <a:solidFill>
                  <a:schemeClr val="tx2">
                    <a:lumMod val="40000"/>
                    <a:lumOff val="60000"/>
                  </a:schemeClr>
                </a:solidFill>
              </a:rPr>
              <a:t>Customer</a:t>
            </a:r>
            <a:r>
              <a:rPr lang="en-US" sz="2000" dirty="0" smtClean="0"/>
              <a:t>[] customers = </a:t>
            </a:r>
            <a:r>
              <a:rPr lang="en-US" sz="2000" dirty="0" err="1" smtClean="0"/>
              <a:t>service.ReadMultiple</a:t>
            </a:r>
            <a:r>
              <a:rPr lang="en-US" sz="2000" dirty="0" smtClean="0"/>
              <a:t>(</a:t>
            </a:r>
            <a:r>
              <a:rPr lang="en-US" sz="2000" dirty="0" smtClean="0">
                <a:solidFill>
                  <a:schemeClr val="tx2">
                    <a:lumMod val="60000"/>
                    <a:lumOff val="40000"/>
                  </a:schemeClr>
                </a:solidFill>
              </a:rPr>
              <a:t>new</a:t>
            </a:r>
            <a:r>
              <a:rPr lang="en-US" sz="2000" dirty="0" smtClean="0"/>
              <a:t> </a:t>
            </a:r>
            <a:r>
              <a:rPr lang="en-US" sz="2000" dirty="0" err="1" smtClean="0">
                <a:solidFill>
                  <a:schemeClr val="tx2">
                    <a:lumMod val="40000"/>
                    <a:lumOff val="60000"/>
                  </a:schemeClr>
                </a:solidFill>
              </a:rPr>
              <a:t>Customer_Filter</a:t>
            </a:r>
            <a:r>
              <a:rPr lang="en-US" sz="2000" dirty="0" smtClean="0"/>
              <a:t>[] { filter }, </a:t>
            </a:r>
            <a:r>
              <a:rPr lang="en-US" sz="2000" dirty="0" smtClean="0">
                <a:solidFill>
                  <a:schemeClr val="tx2">
                    <a:lumMod val="60000"/>
                    <a:lumOff val="40000"/>
                  </a:schemeClr>
                </a:solidFill>
              </a:rPr>
              <a:t>null</a:t>
            </a:r>
            <a:r>
              <a:rPr lang="en-US" sz="2000" dirty="0" smtClean="0"/>
              <a:t>, 0);</a:t>
            </a:r>
          </a:p>
        </p:txBody>
      </p:sp>
    </p:spTree>
  </p:cSld>
  <p:clrMapOvr>
    <a:masterClrMapping/>
  </p:clrMapOvr>
  <p:transition advTm="2011">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Filling the listbox</a:t>
            </a:r>
            <a:endParaRPr lang="en-US" dirty="0"/>
          </a:p>
        </p:txBody>
      </p:sp>
      <p:sp>
        <p:nvSpPr>
          <p:cNvPr id="3" name="Text Placeholder 2"/>
          <p:cNvSpPr>
            <a:spLocks noGrp="1"/>
          </p:cNvSpPr>
          <p:nvPr>
            <p:ph type="body" sz="quarter" idx="10"/>
          </p:nvPr>
        </p:nvSpPr>
        <p:spPr>
          <a:xfrm>
            <a:off x="722313" y="1905000"/>
            <a:ext cx="8040688" cy="4893647"/>
          </a:xfrm>
        </p:spPr>
        <p:txBody>
          <a:bodyPr/>
          <a:lstStyle/>
          <a:p>
            <a:r>
              <a:rPr lang="en-US" sz="2000" dirty="0" err="1" smtClean="0">
                <a:solidFill>
                  <a:schemeClr val="tx2">
                    <a:lumMod val="40000"/>
                    <a:lumOff val="60000"/>
                  </a:schemeClr>
                </a:solidFill>
              </a:rPr>
              <a:t>Customer_Service</a:t>
            </a:r>
            <a:r>
              <a:rPr lang="en-US" sz="2000" dirty="0" smtClean="0"/>
              <a:t> service = </a:t>
            </a:r>
            <a:r>
              <a:rPr lang="en-US" sz="2000" dirty="0" smtClean="0">
                <a:solidFill>
                  <a:schemeClr val="tx2">
                    <a:lumMod val="60000"/>
                    <a:lumOff val="40000"/>
                  </a:schemeClr>
                </a:solidFill>
              </a:rPr>
              <a:t>new</a:t>
            </a:r>
            <a:r>
              <a:rPr lang="en-US" sz="2000" dirty="0" smtClean="0"/>
              <a:t> </a:t>
            </a:r>
            <a:r>
              <a:rPr lang="en-US" sz="2000" dirty="0" err="1" smtClean="0">
                <a:solidFill>
                  <a:schemeClr val="tx2">
                    <a:lumMod val="40000"/>
                    <a:lumOff val="60000"/>
                  </a:schemeClr>
                </a:solidFill>
              </a:rPr>
              <a:t>Customer_Service</a:t>
            </a:r>
            <a:r>
              <a:rPr lang="en-US" sz="2000" dirty="0" smtClean="0"/>
              <a:t>();</a:t>
            </a:r>
          </a:p>
          <a:p>
            <a:r>
              <a:rPr lang="en-US" sz="2000" dirty="0" err="1" smtClean="0"/>
              <a:t>service.UseDefaultCredentials</a:t>
            </a:r>
            <a:r>
              <a:rPr lang="en-US" sz="2000" dirty="0" smtClean="0"/>
              <a:t> = </a:t>
            </a:r>
            <a:r>
              <a:rPr lang="en-US" sz="2000" dirty="0" smtClean="0">
                <a:solidFill>
                  <a:schemeClr val="tx2">
                    <a:lumMod val="60000"/>
                    <a:lumOff val="40000"/>
                  </a:schemeClr>
                </a:solidFill>
              </a:rPr>
              <a:t>true</a:t>
            </a:r>
            <a:r>
              <a:rPr lang="en-US" sz="2000" dirty="0" smtClean="0"/>
              <a:t>;</a:t>
            </a:r>
          </a:p>
          <a:p>
            <a:endParaRPr lang="en-US" sz="2000" dirty="0" smtClean="0">
              <a:solidFill>
                <a:schemeClr val="tx2">
                  <a:lumMod val="40000"/>
                  <a:lumOff val="60000"/>
                </a:schemeClr>
              </a:solidFill>
            </a:endParaRPr>
          </a:p>
          <a:p>
            <a:r>
              <a:rPr lang="en-US" sz="2000" dirty="0" err="1" smtClean="0">
                <a:solidFill>
                  <a:schemeClr val="tx2">
                    <a:lumMod val="40000"/>
                    <a:lumOff val="60000"/>
                  </a:schemeClr>
                </a:solidFill>
              </a:rPr>
              <a:t>Customer_Filter</a:t>
            </a:r>
            <a:r>
              <a:rPr lang="en-US" sz="2000" dirty="0" smtClean="0"/>
              <a:t> filter = </a:t>
            </a:r>
            <a:r>
              <a:rPr lang="en-US" sz="2000" dirty="0" smtClean="0">
                <a:solidFill>
                  <a:schemeClr val="tx2">
                    <a:lumMod val="60000"/>
                    <a:lumOff val="40000"/>
                  </a:schemeClr>
                </a:solidFill>
              </a:rPr>
              <a:t>new</a:t>
            </a:r>
            <a:r>
              <a:rPr lang="en-US" sz="2000" dirty="0" smtClean="0"/>
              <a:t> </a:t>
            </a:r>
            <a:r>
              <a:rPr lang="en-US" sz="2000" dirty="0" err="1" smtClean="0">
                <a:solidFill>
                  <a:schemeClr val="tx2">
                    <a:lumMod val="40000"/>
                    <a:lumOff val="60000"/>
                  </a:schemeClr>
                </a:solidFill>
              </a:rPr>
              <a:t>Customer_Filter</a:t>
            </a:r>
            <a:r>
              <a:rPr lang="en-US" sz="2000" dirty="0" smtClean="0"/>
              <a:t>();</a:t>
            </a:r>
          </a:p>
          <a:p>
            <a:r>
              <a:rPr lang="en-US" sz="2000" dirty="0" err="1" smtClean="0"/>
              <a:t>filter.Field</a:t>
            </a:r>
            <a:r>
              <a:rPr lang="en-US" sz="2000" dirty="0" smtClean="0"/>
              <a:t> = </a:t>
            </a:r>
            <a:r>
              <a:rPr lang="en-US" sz="2000" dirty="0" err="1" smtClean="0">
                <a:solidFill>
                  <a:schemeClr val="tx2">
                    <a:lumMod val="40000"/>
                    <a:lumOff val="60000"/>
                  </a:schemeClr>
                </a:solidFill>
              </a:rPr>
              <a:t>Customer_Fields</a:t>
            </a:r>
            <a:r>
              <a:rPr lang="en-US" sz="2000" dirty="0" err="1" smtClean="0"/>
              <a:t>.Location_Code</a:t>
            </a:r>
            <a:r>
              <a:rPr lang="en-US" sz="2000" dirty="0" smtClean="0"/>
              <a:t>;</a:t>
            </a:r>
          </a:p>
          <a:p>
            <a:r>
              <a:rPr lang="en-US" sz="2000" dirty="0" err="1" smtClean="0"/>
              <a:t>filter.Criteria</a:t>
            </a:r>
            <a:r>
              <a:rPr lang="en-US" sz="2000" dirty="0" smtClean="0"/>
              <a:t> = </a:t>
            </a:r>
            <a:r>
              <a:rPr lang="en-US" sz="2000" dirty="0" smtClean="0">
                <a:solidFill>
                  <a:srgbClr val="FF0000"/>
                </a:solidFill>
              </a:rPr>
              <a:t>"=YELLOW"</a:t>
            </a:r>
            <a:r>
              <a:rPr lang="en-US" sz="2000" dirty="0" smtClean="0"/>
              <a:t>;</a:t>
            </a:r>
          </a:p>
          <a:p>
            <a:endParaRPr lang="en-US" sz="2000" dirty="0" smtClean="0">
              <a:solidFill>
                <a:schemeClr val="tx2">
                  <a:lumMod val="40000"/>
                  <a:lumOff val="60000"/>
                </a:schemeClr>
              </a:solidFill>
            </a:endParaRPr>
          </a:p>
          <a:p>
            <a:r>
              <a:rPr lang="en-US" sz="2000" dirty="0" smtClean="0">
                <a:solidFill>
                  <a:schemeClr val="tx2">
                    <a:lumMod val="40000"/>
                    <a:lumOff val="60000"/>
                  </a:schemeClr>
                </a:solidFill>
              </a:rPr>
              <a:t>Customer</a:t>
            </a:r>
            <a:r>
              <a:rPr lang="en-US" sz="2000" dirty="0" smtClean="0"/>
              <a:t>[] customers = </a:t>
            </a:r>
            <a:r>
              <a:rPr lang="en-US" sz="2000" dirty="0" err="1" smtClean="0"/>
              <a:t>service.ReadMultiple</a:t>
            </a:r>
            <a:r>
              <a:rPr lang="en-US" sz="2000" dirty="0" smtClean="0"/>
              <a:t>(</a:t>
            </a:r>
            <a:r>
              <a:rPr lang="en-US" sz="2000" dirty="0" smtClean="0">
                <a:solidFill>
                  <a:schemeClr val="tx2">
                    <a:lumMod val="60000"/>
                    <a:lumOff val="40000"/>
                  </a:schemeClr>
                </a:solidFill>
              </a:rPr>
              <a:t>new</a:t>
            </a:r>
            <a:r>
              <a:rPr lang="en-US" sz="2000" dirty="0" smtClean="0"/>
              <a:t> </a:t>
            </a:r>
            <a:r>
              <a:rPr lang="en-US" sz="2000" dirty="0" err="1" smtClean="0">
                <a:solidFill>
                  <a:schemeClr val="tx2">
                    <a:lumMod val="40000"/>
                    <a:lumOff val="60000"/>
                  </a:schemeClr>
                </a:solidFill>
              </a:rPr>
              <a:t>Customer_Filter</a:t>
            </a:r>
            <a:r>
              <a:rPr lang="en-US" sz="2000" dirty="0" smtClean="0"/>
              <a:t>[] { filter }, </a:t>
            </a:r>
            <a:r>
              <a:rPr lang="en-US" sz="2000" dirty="0" smtClean="0">
                <a:solidFill>
                  <a:schemeClr val="tx2">
                    <a:lumMod val="60000"/>
                    <a:lumOff val="40000"/>
                  </a:schemeClr>
                </a:solidFill>
              </a:rPr>
              <a:t>null</a:t>
            </a:r>
            <a:r>
              <a:rPr lang="en-US" sz="2000" dirty="0" smtClean="0"/>
              <a:t>, 0);</a:t>
            </a:r>
          </a:p>
          <a:p>
            <a:endParaRPr lang="en-US" sz="2000" dirty="0" smtClean="0">
              <a:solidFill>
                <a:schemeClr val="tx2">
                  <a:lumMod val="60000"/>
                  <a:lumOff val="40000"/>
                </a:schemeClr>
              </a:solidFill>
            </a:endParaRPr>
          </a:p>
          <a:p>
            <a:r>
              <a:rPr lang="en-US" sz="2000" dirty="0" err="1" smtClean="0">
                <a:solidFill>
                  <a:schemeClr val="tx2">
                    <a:lumMod val="60000"/>
                    <a:lumOff val="40000"/>
                  </a:schemeClr>
                </a:solidFill>
              </a:rPr>
              <a:t>foreach</a:t>
            </a:r>
            <a:r>
              <a:rPr lang="en-US" sz="2000" dirty="0" smtClean="0"/>
              <a:t> (</a:t>
            </a:r>
            <a:r>
              <a:rPr lang="en-US" sz="2000" dirty="0" smtClean="0">
                <a:solidFill>
                  <a:schemeClr val="tx2">
                    <a:lumMod val="40000"/>
                    <a:lumOff val="60000"/>
                  </a:schemeClr>
                </a:solidFill>
              </a:rPr>
              <a:t>Customer</a:t>
            </a:r>
            <a:r>
              <a:rPr lang="en-US" sz="2000" dirty="0" smtClean="0"/>
              <a:t> </a:t>
            </a:r>
            <a:r>
              <a:rPr lang="en-US" sz="2000" dirty="0" err="1" smtClean="0"/>
              <a:t>customer</a:t>
            </a:r>
            <a:r>
              <a:rPr lang="en-US" sz="2000" dirty="0" smtClean="0"/>
              <a:t> </a:t>
            </a:r>
            <a:r>
              <a:rPr lang="en-US" sz="2000" dirty="0" smtClean="0">
                <a:solidFill>
                  <a:schemeClr val="tx2">
                    <a:lumMod val="60000"/>
                    <a:lumOff val="40000"/>
                  </a:schemeClr>
                </a:solidFill>
              </a:rPr>
              <a:t>in</a:t>
            </a:r>
            <a:r>
              <a:rPr lang="en-US" sz="2000" dirty="0" smtClean="0"/>
              <a:t> customers)</a:t>
            </a:r>
          </a:p>
          <a:p>
            <a:r>
              <a:rPr lang="en-US" sz="2000" dirty="0" smtClean="0"/>
              <a:t>{</a:t>
            </a:r>
          </a:p>
          <a:p>
            <a:r>
              <a:rPr lang="en-US" sz="2000" dirty="0" smtClean="0"/>
              <a:t>  </a:t>
            </a:r>
            <a:r>
              <a:rPr lang="en-US" sz="2000" dirty="0" smtClean="0">
                <a:solidFill>
                  <a:schemeClr val="tx2">
                    <a:lumMod val="60000"/>
                    <a:lumOff val="40000"/>
                  </a:schemeClr>
                </a:solidFill>
              </a:rPr>
              <a:t>this</a:t>
            </a:r>
            <a:r>
              <a:rPr lang="en-US" sz="2000" dirty="0" smtClean="0"/>
              <a:t>.listBox1.Items.Add(</a:t>
            </a:r>
            <a:r>
              <a:rPr lang="en-US" sz="2000" dirty="0" err="1" smtClean="0"/>
              <a:t>customer.No</a:t>
            </a:r>
            <a:r>
              <a:rPr lang="en-US" sz="2000" dirty="0" smtClean="0"/>
              <a:t> + </a:t>
            </a:r>
            <a:r>
              <a:rPr lang="en-US" sz="2000" dirty="0" smtClean="0">
                <a:solidFill>
                  <a:srgbClr val="FF0000"/>
                </a:solidFill>
              </a:rPr>
              <a:t>" "</a:t>
            </a:r>
            <a:r>
              <a:rPr lang="en-US" sz="2000" dirty="0" smtClean="0"/>
              <a:t> + </a:t>
            </a:r>
            <a:r>
              <a:rPr lang="en-US" sz="2000" dirty="0" err="1" smtClean="0"/>
              <a:t>customer.Name</a:t>
            </a:r>
            <a:r>
              <a:rPr lang="en-US" sz="2000" dirty="0" smtClean="0"/>
              <a:t> + </a:t>
            </a:r>
            <a:r>
              <a:rPr lang="en-US" sz="2000" dirty="0" smtClean="0">
                <a:solidFill>
                  <a:srgbClr val="FF0000"/>
                </a:solidFill>
              </a:rPr>
              <a:t>" "</a:t>
            </a:r>
            <a:r>
              <a:rPr lang="en-US" sz="2000" dirty="0" smtClean="0"/>
              <a:t> + </a:t>
            </a:r>
            <a:r>
              <a:rPr lang="en-US" sz="2000" dirty="0" err="1" smtClean="0"/>
              <a:t>customer.Location_Code</a:t>
            </a:r>
            <a:r>
              <a:rPr lang="en-US" sz="2000" dirty="0" smtClean="0"/>
              <a:t>);</a:t>
            </a:r>
          </a:p>
          <a:p>
            <a:r>
              <a:rPr lang="en-US" sz="2000" dirty="0" smtClean="0"/>
              <a:t>}</a:t>
            </a:r>
            <a:endParaRPr lang="en-US" sz="2000" dirty="0"/>
          </a:p>
        </p:txBody>
      </p:sp>
    </p:spTree>
  </p:cSld>
  <p:clrMapOvr>
    <a:masterClrMapping/>
  </p:clrMapOvr>
  <p:transition advTm="1875">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Open RTC page with bookmark</a:t>
            </a:r>
            <a:endParaRPr lang="en-US" dirty="0"/>
          </a:p>
        </p:txBody>
      </p:sp>
      <p:sp>
        <p:nvSpPr>
          <p:cNvPr id="5" name="Text Placeholder 4"/>
          <p:cNvSpPr>
            <a:spLocks noGrp="1"/>
          </p:cNvSpPr>
          <p:nvPr>
            <p:ph type="body" sz="quarter" idx="10"/>
          </p:nvPr>
        </p:nvSpPr>
        <p:spPr>
          <a:xfrm>
            <a:off x="722313" y="1905000"/>
            <a:ext cx="8040688" cy="714042"/>
          </a:xfrm>
        </p:spPr>
        <p:txBody>
          <a:bodyPr/>
          <a:lstStyle/>
          <a:p>
            <a:r>
              <a:rPr lang="en-US" sz="1600" dirty="0" smtClean="0">
                <a:solidFill>
                  <a:schemeClr val="tx2">
                    <a:lumMod val="40000"/>
                    <a:lumOff val="60000"/>
                  </a:schemeClr>
                </a:solidFill>
              </a:rPr>
              <a:t>string</a:t>
            </a:r>
            <a:r>
              <a:rPr lang="en-US" sz="1600" dirty="0" smtClean="0"/>
              <a:t> bookmark = </a:t>
            </a:r>
            <a:r>
              <a:rPr lang="en-US" sz="1600" dirty="0" err="1" smtClean="0"/>
              <a:t>service.GetBookmark</a:t>
            </a:r>
            <a:r>
              <a:rPr lang="en-US" sz="1600" dirty="0" smtClean="0"/>
              <a:t>(</a:t>
            </a:r>
            <a:r>
              <a:rPr lang="en-US" sz="1600" dirty="0" err="1" smtClean="0"/>
              <a:t>customer.Key</a:t>
            </a:r>
            <a:r>
              <a:rPr lang="en-US" sz="1600" dirty="0" smtClean="0"/>
              <a:t>);</a:t>
            </a:r>
          </a:p>
          <a:p>
            <a:r>
              <a:rPr lang="en-US" sz="1600" dirty="0" err="1" smtClean="0"/>
              <a:t>System.Diagnostics.</a:t>
            </a:r>
            <a:r>
              <a:rPr lang="en-US" sz="1600" dirty="0" err="1" smtClean="0">
                <a:solidFill>
                  <a:schemeClr val="tx2">
                    <a:lumMod val="40000"/>
                    <a:lumOff val="60000"/>
                  </a:schemeClr>
                </a:solidFill>
              </a:rPr>
              <a:t>Process</a:t>
            </a:r>
            <a:r>
              <a:rPr lang="en-US" sz="1600" dirty="0" err="1" smtClean="0"/>
              <a:t>.Start</a:t>
            </a:r>
            <a:r>
              <a:rPr lang="en-US" sz="1600" dirty="0" smtClean="0"/>
              <a:t>(</a:t>
            </a:r>
            <a:r>
              <a:rPr lang="en-US" sz="1600" dirty="0" smtClean="0">
                <a:solidFill>
                  <a:srgbClr val="FF0000"/>
                </a:solidFill>
              </a:rPr>
              <a:t>"DynamicsNAV:////RunPage?Page=21&amp;mode=View&amp;Bookmark="</a:t>
            </a:r>
            <a:r>
              <a:rPr lang="en-US" sz="1600" dirty="0" smtClean="0"/>
              <a:t> + bookmark);</a:t>
            </a:r>
          </a:p>
        </p:txBody>
      </p:sp>
      <p:sp>
        <p:nvSpPr>
          <p:cNvPr id="6" name="Rectangle 5"/>
          <p:cNvSpPr/>
          <p:nvPr/>
        </p:nvSpPr>
        <p:spPr>
          <a:xfrm>
            <a:off x="571472" y="5072074"/>
            <a:ext cx="6357982" cy="830997"/>
          </a:xfrm>
          <a:prstGeom prst="rect">
            <a:avLst/>
          </a:prstGeom>
        </p:spPr>
        <p:txBody>
          <a:bodyPr wrap="square">
            <a:spAutoFit/>
          </a:bodyPr>
          <a:lstStyle/>
          <a:p>
            <a:r>
              <a:rPr lang="en-US" sz="1600" b="1" dirty="0" smtClean="0">
                <a:latin typeface="Courier New" pitchFamily="49" charset="0"/>
                <a:cs typeface="Courier New" pitchFamily="49" charset="0"/>
              </a:rPr>
              <a:t>AL-Code for getting a RTC compatible bookmark:</a:t>
            </a:r>
          </a:p>
          <a:p>
            <a:endParaRPr lang="en-US" sz="1600" b="1" dirty="0" smtClean="0">
              <a:latin typeface="Courier New" pitchFamily="49" charset="0"/>
              <a:cs typeface="Courier New" pitchFamily="49" charset="0"/>
            </a:endParaRPr>
          </a:p>
          <a:p>
            <a:r>
              <a:rPr lang="en-US" sz="1600" b="1" dirty="0" smtClean="0">
                <a:latin typeface="Courier New" pitchFamily="49" charset="0"/>
                <a:cs typeface="Courier New" pitchFamily="49" charset="0"/>
              </a:rPr>
              <a:t>bookmark := FORMAT(</a:t>
            </a:r>
            <a:r>
              <a:rPr lang="en-US" sz="1600" b="1" dirty="0" err="1" smtClean="0">
                <a:latin typeface="Courier New" pitchFamily="49" charset="0"/>
                <a:cs typeface="Courier New" pitchFamily="49" charset="0"/>
              </a:rPr>
              <a:t>ref.RECORDID</a:t>
            </a:r>
            <a:r>
              <a:rPr lang="en-US" sz="1600" b="1" dirty="0" smtClean="0">
                <a:latin typeface="Courier New" pitchFamily="49" charset="0"/>
                <a:cs typeface="Courier New" pitchFamily="49" charset="0"/>
              </a:rPr>
              <a:t>, 0, 10);</a:t>
            </a:r>
          </a:p>
        </p:txBody>
      </p:sp>
    </p:spTree>
  </p:cSld>
  <p:clrMapOvr>
    <a:masterClrMapping/>
  </p:clrMapOvr>
  <p:transition advTm="26421">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30/2008 2:42:35 PM&quot;&gt;&lt;Slide id=&quot;342&quot; dur=&quot;3.546875&quot; bld=&quot;INVLD&quot;/&gt;&lt;Slide id=&quot;313&quot; dur=&quot;255.8398&quot; bld=&quot;|244&quot;/&gt;&lt;Slide id=&quot;321&quot; dur=&quot;249.457&quot;/&gt;&lt;Slide id=&quot;322&quot; dur=&quot;497.2813&quot; bld=&quot;|495.6&quot;/&gt;&lt;Slide id=&quot;317&quot; dur=&quot;937.25&quot; bld=&quot;|196.9&quot;/&gt;&lt;Slide id=&quot;328&quot; dur=&quot;5.59375&quot;/&gt;&lt;Slide id=&quot;329&quot; dur=&quot;2.328125&quot;/&gt;&lt;Slide id=&quot;330&quot; dur=&quot;2.011719&quot;/&gt;&lt;Slide id=&quot;331&quot; dur=&quot;1.875&quot;/&gt;&lt;Slide id=&quot;333&quot; dur=&quot;26.42188&quot;/&gt;&lt;Slide id=&quot;318&quot; dur=&quot;918.6563&quot; bld=&quot;|77.2&quot;/&gt;&lt;Slide id=&quot;335&quot; dur=&quot;7.5&quot;/&gt;&lt;Slide id=&quot;336&quot; dur=&quot;3.691406&quot;/&gt;&lt;Slide id=&quot;332&quot; dur=&quot;27.82422&quot;/&gt;&lt;Slide id=&quot;334&quot; dur=&quot;9.144531&quot;/&gt;&lt;Slide id=&quot;337&quot; dur=&quot;52.23047&quot;/&gt;&lt;Slide id=&quot;338&quot; dur=&quot;74.73438&quot;/&gt;&lt;Slide id=&quot;339&quot; dur=&quot;112.6602&quot;/&gt;&lt;Slide id=&quot;340&quot; dur=&quot;59.42188&quot; bld=&quot;|57.2&quot;/&gt;&lt;Slide id=&quot;325&quot; dur=&quot;3.78125&quot;/&gt;&lt;Slide id=&quot;340&quot; dur=&quot;1.636719&quot;/&gt;&lt;Slide id=&quot;325&quot; dur=&quot;416.5156&quot;/&gt;&lt;Slide id=&quot;326&quot; dur=&quot;3.316406&quot;/&gt;&lt;Slide id=&quot;341&quot; dur=&quot;383.793&quot;/&gt;&lt;Slide id=&quot;299&quot; dur=&quot;83.125&quot;/&gt;&lt;Slide id=&quot;312&quot; dur=&quot;1.285156&quot;/&gt;&lt;Slide id=&quot;343&quot; dur=&quot;52.22266&quot; bld=&quot;|2.3&quot;/&gt;&lt;/Timings&gt;&lt;Timings time=&quot;7/30/2008 2:33:22 PM&quot;&gt;&lt;Slide id=&quot;342&quot; dur=&quot;2.703125&quot; bld=&quot;INVLD&quot;/&gt;&lt;Slide id=&quot;313&quot; dur=&quot;535.9883&quot;/&gt;&lt;/Timings&gt;&lt;Timings time=&quot;7/30/2008 2:22:32 PM&quot;&gt;&lt;Slide id=&quot;342&quot; dur=&quot;2.441406&quot; bld=&quot;INVLD&quot;/&gt;&lt;Slide id=&quot;313&quot; dur=&quot;4.078125&quot; bld=&quot;|1.5&quot;/&gt;&lt;Slide id=&quot;321&quot; dur=&quot;1.375&quot;/&gt;&lt;Slide id=&quot;322&quot; dur=&quot;2.515625&quot; bld=&quot;|.9&quot;/&gt;&lt;Slide id=&quot;317&quot; dur=&quot;1.40625&quot;/&gt;&lt;Slide id=&quot;322&quot; dur=&quot;2.5&quot;/&gt;&lt;Slide id=&quot;321&quot; dur=&quot;2.480469&quot;/&gt;&lt;Slide id=&quot;313&quot; dur=&quot;3.28125&quot;/&gt;&lt;Slide id=&quot;342&quot; dur=&quot;2&quot;/&gt;&lt;Slide id=&quot;313&quot; dur=&quot;80.31641&quot; bld=&quot;|73&quot;/&gt;&lt;Slide id=&quot;321&quot; dur=&quot;7.402344&quot;/&gt;&lt;Slide id=&quot;322&quot; dur=&quot;5.421875&quot; bld=&quot;|3.7&quot;/&gt;&lt;Slide id=&quot;317&quot; dur=&quot;6.675781&quot;/&gt;&lt;Slide id=&quot;322&quot; dur=&quot;1.730469&quot;/&gt;&lt;Slide id=&quot;321&quot; dur=&quot;1.894531&quot;/&gt;&lt;Slide id=&quot;313&quot; dur=&quot;276.4219&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495.6"/>
</p:tagLst>
</file>

<file path=ppt/tags/tag3.xml><?xml version="1.0" encoding="utf-8"?>
<p:tagLst xmlns:a="http://schemas.openxmlformats.org/drawingml/2006/main" xmlns:r="http://schemas.openxmlformats.org/officeDocument/2006/relationships" xmlns:p="http://schemas.openxmlformats.org/presentationml/2006/main">
  <p:tag name="TIMING" val="|196.9"/>
</p:tagLst>
</file>

<file path=ppt/tags/tag4.xml><?xml version="1.0" encoding="utf-8"?>
<p:tagLst xmlns:a="http://schemas.openxmlformats.org/drawingml/2006/main" xmlns:r="http://schemas.openxmlformats.org/officeDocument/2006/relationships" xmlns:p="http://schemas.openxmlformats.org/presentationml/2006/main">
  <p:tag name="TIMING" val="|77.2"/>
</p:tagLst>
</file>

<file path=ppt/theme/theme1.xml><?xml version="1.0" encoding="utf-8"?>
<a:theme xmlns:a="http://schemas.openxmlformats.org/drawingml/2006/main" name="1_TechReady7 Breakout Chalktalk Template">
  <a:themeElements>
    <a:clrScheme name="TechReady 7">
      <a:dk1>
        <a:srgbClr val="000000"/>
      </a:dk1>
      <a:lt1>
        <a:srgbClr val="FFFFFF"/>
      </a:lt1>
      <a:dk2>
        <a:srgbClr val="9C2828"/>
      </a:dk2>
      <a:lt2>
        <a:srgbClr val="FFFF99"/>
      </a:lt2>
      <a:accent1>
        <a:srgbClr val="FFC409"/>
      </a:accent1>
      <a:accent2>
        <a:srgbClr val="0099FF"/>
      </a:accent2>
      <a:accent3>
        <a:srgbClr val="D476A1"/>
      </a:accent3>
      <a:accent4>
        <a:srgbClr val="66CC33"/>
      </a:accent4>
      <a:accent5>
        <a:srgbClr val="F69660"/>
      </a:accent5>
      <a:accent6>
        <a:srgbClr val="9D6DCD"/>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lIns="91436" tIns="45718" rIns="91436" bIns="45718" anchor="ctr"/>
      <a:lstStyle>
        <a:defPPr algn="ctr" defTabSz="914099">
          <a:defRPr sz="2400" dirty="0">
            <a:gradFill>
              <a:gsLst>
                <a:gs pos="50000">
                  <a:schemeClr val="tx1"/>
                </a:gs>
                <a:gs pos="100000">
                  <a:schemeClr val="tx1"/>
                </a:gs>
              </a:gsLst>
              <a:lin ang="5400000" scaled="0"/>
            </a:gra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err="1"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Dynamics_color">
  <a:themeElements>
    <a:clrScheme name="Custom 4">
      <a:dk1>
        <a:srgbClr val="000000"/>
      </a:dk1>
      <a:lt1>
        <a:srgbClr val="FFFFFF"/>
      </a:lt1>
      <a:dk2>
        <a:srgbClr val="002F8E"/>
      </a:dk2>
      <a:lt2>
        <a:srgbClr val="FFFFFF"/>
      </a:lt2>
      <a:accent1>
        <a:srgbClr val="FFCC00"/>
      </a:accent1>
      <a:accent2>
        <a:srgbClr val="0099FF"/>
      </a:accent2>
      <a:accent3>
        <a:srgbClr val="66CC33"/>
      </a:accent3>
      <a:accent4>
        <a:srgbClr val="FF3300"/>
      </a:accent4>
      <a:accent5>
        <a:srgbClr val="FF9929"/>
      </a:accent5>
      <a:accent6>
        <a:srgbClr val="7D3DA1"/>
      </a:accent6>
      <a:hlink>
        <a:srgbClr val="00B0F0"/>
      </a:hlink>
      <a:folHlink>
        <a:srgbClr val="AB3B86"/>
      </a:folHlink>
    </a:clrScheme>
    <a:fontScheme name="Microsoft Dynamics CRM">
      <a:majorFont>
        <a:latin typeface="Segoe Semibold"/>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o logo">
  <a:themeElements>
    <a:clrScheme name="Microsoft PPT">
      <a:dk1>
        <a:srgbClr val="000000"/>
      </a:dk1>
      <a:lt1>
        <a:srgbClr val="FFFFFF"/>
      </a:lt1>
      <a:dk2>
        <a:srgbClr val="002F8E"/>
      </a:dk2>
      <a:lt2>
        <a:srgbClr val="FFFFFF"/>
      </a:lt2>
      <a:accent1>
        <a:srgbClr val="FFC000"/>
      </a:accent1>
      <a:accent2>
        <a:srgbClr val="3497AE"/>
      </a:accent2>
      <a:accent3>
        <a:srgbClr val="DF8045"/>
      </a:accent3>
      <a:accent4>
        <a:srgbClr val="7DCC2E"/>
      </a:accent4>
      <a:accent5>
        <a:srgbClr val="FF9929"/>
      </a:accent5>
      <a:accent6>
        <a:srgbClr val="7D3DA1"/>
      </a:accent6>
      <a:hlink>
        <a:srgbClr val="00B0F0"/>
      </a:hlink>
      <a:folHlink>
        <a:srgbClr val="AB3B86"/>
      </a:folHlink>
    </a:clrScheme>
    <a:fontScheme name="Microsoft Dynamics CRM">
      <a:majorFont>
        <a:latin typeface="Segoe Semibold"/>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D923A79-0AB2-48CB-9E3A-AA3228F7A06A}"/>
</file>

<file path=customXml/itemProps2.xml><?xml version="1.0" encoding="utf-8"?>
<ds:datastoreItem xmlns:ds="http://schemas.openxmlformats.org/officeDocument/2006/customXml" ds:itemID="{FD197E0E-CADF-418C-BD51-C41BC34A1076}"/>
</file>

<file path=customXml/itemProps3.xml><?xml version="1.0" encoding="utf-8"?>
<ds:datastoreItem xmlns:ds="http://schemas.openxmlformats.org/officeDocument/2006/customXml" ds:itemID="{0D47EE53-704C-4CBF-992E-A358CC757B6D}"/>
</file>

<file path=docProps/app.xml><?xml version="1.0" encoding="utf-8"?>
<Properties xmlns="http://schemas.openxmlformats.org/officeDocument/2006/extended-properties" xmlns:vt="http://schemas.openxmlformats.org/officeDocument/2006/docPropsVTypes">
  <Template>TechReady7 Breakout Chalktalk Template</Template>
  <TotalTime>1873</TotalTime>
  <Words>1115</Words>
  <Application>Microsoft Office PowerPoint</Application>
  <PresentationFormat>On-screen Show (4:3)</PresentationFormat>
  <Paragraphs>190</Paragraphs>
  <Slides>21</Slides>
  <Notes>2</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1_TechReady7 Breakout Chalktalk Template</vt:lpstr>
      <vt:lpstr>White with Courier font for code slides</vt:lpstr>
      <vt:lpstr>Dynamics_color</vt:lpstr>
      <vt:lpstr>No logo</vt:lpstr>
      <vt:lpstr>Slide 1</vt:lpstr>
      <vt:lpstr>High Level Architecture</vt:lpstr>
      <vt:lpstr>WebServices - the simple story</vt:lpstr>
      <vt:lpstr>Strongly typed WS access</vt:lpstr>
      <vt:lpstr>Initializing the service</vt:lpstr>
      <vt:lpstr>Creating a filter specification</vt:lpstr>
      <vt:lpstr>Reading the data</vt:lpstr>
      <vt:lpstr>Filling the listbox</vt:lpstr>
      <vt:lpstr>Open RTC page with bookmark</vt:lpstr>
      <vt:lpstr>Loosely coupled WS access</vt:lpstr>
      <vt:lpstr>Get Discovery XML</vt:lpstr>
      <vt:lpstr>POST ReadMultiple command</vt:lpstr>
      <vt:lpstr>ReadMultiple XML</vt:lpstr>
      <vt:lpstr>Update XML</vt:lpstr>
      <vt:lpstr>Do's and Don'ts</vt:lpstr>
      <vt:lpstr>GUIALLOWED vs. ISSERVICETIER</vt:lpstr>
      <vt:lpstr>Transactions</vt:lpstr>
      <vt:lpstr>Multiple Service Tiers on one box</vt:lpstr>
      <vt:lpstr>Performance</vt:lpstr>
      <vt:lpstr>JIT compile directory</vt:lpstr>
      <vt:lpstr>Slide 21</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MSDY400: Microsoft Dynamics NAV 2009Web Services</dc:title>
  <dc:subject>TechReady7</dc:subject>
  <dc:creator>Freddy Kristiansen</dc:creator>
  <dc:description>Template:  Sarah Bickle, Silver Fox Productions
Formatting: Kevin Bobo, Silver Fox Productions
Event Date:  July 28 - August 1 2008
Event Location:  Seattle, WA
Audience:  Microsoft Internal</dc:description>
  <cp:lastModifiedBy>lci</cp:lastModifiedBy>
  <cp:revision>155</cp:revision>
  <dcterms:created xsi:type="dcterms:W3CDTF">2008-07-22T17:12:08Z</dcterms:created>
  <dcterms:modified xsi:type="dcterms:W3CDTF">2008-09-16T15:48:13Z</dcterms:modified>
</cp:coreProperties>
</file>